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64"/>
  </p:notesMasterIdLst>
  <p:sldIdLst>
    <p:sldId id="454" r:id="rId2"/>
    <p:sldId id="310" r:id="rId3"/>
    <p:sldId id="261" r:id="rId4"/>
    <p:sldId id="262" r:id="rId5"/>
    <p:sldId id="455" r:id="rId6"/>
    <p:sldId id="316" r:id="rId7"/>
    <p:sldId id="276" r:id="rId8"/>
    <p:sldId id="277" r:id="rId9"/>
    <p:sldId id="278" r:id="rId10"/>
    <p:sldId id="279" r:id="rId11"/>
    <p:sldId id="280" r:id="rId12"/>
    <p:sldId id="281" r:id="rId13"/>
    <p:sldId id="283" r:id="rId14"/>
    <p:sldId id="514" r:id="rId15"/>
    <p:sldId id="284" r:id="rId16"/>
    <p:sldId id="285" r:id="rId17"/>
    <p:sldId id="308" r:id="rId18"/>
    <p:sldId id="317" r:id="rId19"/>
    <p:sldId id="286" r:id="rId20"/>
    <p:sldId id="501" r:id="rId21"/>
    <p:sldId id="302" r:id="rId22"/>
    <p:sldId id="318" r:id="rId23"/>
    <p:sldId id="319" r:id="rId24"/>
    <p:sldId id="320" r:id="rId25"/>
    <p:sldId id="321" r:id="rId26"/>
    <p:sldId id="322" r:id="rId27"/>
    <p:sldId id="294" r:id="rId28"/>
    <p:sldId id="297" r:id="rId29"/>
    <p:sldId id="500" r:id="rId30"/>
    <p:sldId id="296" r:id="rId31"/>
    <p:sldId id="298" r:id="rId32"/>
    <p:sldId id="502" r:id="rId33"/>
    <p:sldId id="510" r:id="rId34"/>
    <p:sldId id="503" r:id="rId35"/>
    <p:sldId id="511" r:id="rId36"/>
    <p:sldId id="312" r:id="rId37"/>
    <p:sldId id="313" r:id="rId38"/>
    <p:sldId id="314" r:id="rId39"/>
    <p:sldId id="315" r:id="rId40"/>
    <p:sldId id="299" r:id="rId41"/>
    <p:sldId id="300" r:id="rId42"/>
    <p:sldId id="512" r:id="rId43"/>
    <p:sldId id="464" r:id="rId44"/>
    <p:sldId id="493" r:id="rId45"/>
    <p:sldId id="494" r:id="rId46"/>
    <p:sldId id="495" r:id="rId47"/>
    <p:sldId id="496" r:id="rId48"/>
    <p:sldId id="497" r:id="rId49"/>
    <p:sldId id="498" r:id="rId50"/>
    <p:sldId id="465" r:id="rId51"/>
    <p:sldId id="499" r:id="rId52"/>
    <p:sldId id="466" r:id="rId53"/>
    <p:sldId id="467" r:id="rId54"/>
    <p:sldId id="468" r:id="rId55"/>
    <p:sldId id="469" r:id="rId56"/>
    <p:sldId id="470" r:id="rId57"/>
    <p:sldId id="471" r:id="rId58"/>
    <p:sldId id="472" r:id="rId59"/>
    <p:sldId id="473" r:id="rId60"/>
    <p:sldId id="474" r:id="rId61"/>
    <p:sldId id="475" r:id="rId62"/>
    <p:sldId id="513" r:id="rId6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709C55F-86B5-9446-ADFB-FFDAAF414CDB}">
          <p14:sldIdLst>
            <p14:sldId id="454"/>
            <p14:sldId id="310"/>
            <p14:sldId id="261"/>
            <p14:sldId id="262"/>
          </p14:sldIdLst>
        </p14:section>
        <p14:section name="Events" id="{065D7736-AE94-2E4C-A011-E74D19D2BF7D}">
          <p14:sldIdLst>
            <p14:sldId id="455"/>
            <p14:sldId id="316"/>
            <p14:sldId id="276"/>
            <p14:sldId id="277"/>
            <p14:sldId id="278"/>
            <p14:sldId id="279"/>
            <p14:sldId id="280"/>
            <p14:sldId id="281"/>
            <p14:sldId id="283"/>
            <p14:sldId id="514"/>
            <p14:sldId id="284"/>
            <p14:sldId id="285"/>
            <p14:sldId id="308"/>
            <p14:sldId id="317"/>
            <p14:sldId id="286"/>
            <p14:sldId id="501"/>
            <p14:sldId id="302"/>
            <p14:sldId id="318"/>
            <p14:sldId id="319"/>
            <p14:sldId id="320"/>
            <p14:sldId id="321"/>
            <p14:sldId id="322"/>
            <p14:sldId id="294"/>
          </p14:sldIdLst>
        </p14:section>
        <p14:section name="Instance Variables" id="{D7D9A7F0-9CBB-E646-AB8B-280A4D77CB31}">
          <p14:sldIdLst>
            <p14:sldId id="297"/>
            <p14:sldId id="500"/>
            <p14:sldId id="296"/>
            <p14:sldId id="298"/>
          </p14:sldIdLst>
        </p14:section>
        <p14:section name="Whack A Mole" id="{7E61D159-C707-AE46-B2D3-F8F42E95001F}">
          <p14:sldIdLst>
            <p14:sldId id="502"/>
            <p14:sldId id="510"/>
            <p14:sldId id="503"/>
            <p14:sldId id="511"/>
            <p14:sldId id="312"/>
            <p14:sldId id="313"/>
            <p14:sldId id="314"/>
            <p14:sldId id="315"/>
            <p14:sldId id="299"/>
            <p14:sldId id="300"/>
            <p14:sldId id="512"/>
          </p14:sldIdLst>
        </p14:section>
        <p14:section name="Babies" id="{24D2A956-F37E-3F47-B61C-F06AF1C9E900}">
          <p14:sldIdLst>
            <p14:sldId id="464"/>
            <p14:sldId id="493"/>
            <p14:sldId id="494"/>
            <p14:sldId id="495"/>
            <p14:sldId id="496"/>
            <p14:sldId id="497"/>
            <p14:sldId id="498"/>
            <p14:sldId id="465"/>
            <p14:sldId id="499"/>
            <p14:sldId id="466"/>
            <p14:sldId id="467"/>
            <p14:sldId id="468"/>
            <p14:sldId id="469"/>
            <p14:sldId id="470"/>
            <p14:sldId id="471"/>
            <p14:sldId id="472"/>
            <p14:sldId id="473"/>
            <p14:sldId id="474"/>
            <p14:sldId id="475"/>
            <p14:sldId id="51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3D69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23"/>
    <p:restoredTop sz="90549"/>
  </p:normalViewPr>
  <p:slideViewPr>
    <p:cSldViewPr snapToGrid="0" snapToObjects="1">
      <p:cViewPr varScale="1">
        <p:scale>
          <a:sx n="102" d="100"/>
          <a:sy n="102" d="100"/>
        </p:scale>
        <p:origin x="2216"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B7EA64F-48CA-6044-9303-A15754386620}" type="datetimeFigureOut">
              <a:rPr lang="en-US" smtClean="0"/>
              <a:t>7/15/19</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52C7AC7-6EB8-0444-B537-C59A44D4A7C0}" type="slidenum">
              <a:rPr lang="en-US" smtClean="0"/>
              <a:t>‹#›</a:t>
            </a:fld>
            <a:endParaRPr lang="en-US"/>
          </a:p>
        </p:txBody>
      </p:sp>
    </p:spTree>
    <p:extLst>
      <p:ext uri="{BB962C8B-B14F-4D97-AF65-F5344CB8AC3E}">
        <p14:creationId xmlns:p14="http://schemas.microsoft.com/office/powerpoint/2010/main" val="10009594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52C7AC7-6EB8-0444-B537-C59A44D4A7C0}" type="slidenum">
              <a:rPr lang="en-US" smtClean="0"/>
              <a:t>2</a:t>
            </a:fld>
            <a:endParaRPr lang="en-US"/>
          </a:p>
        </p:txBody>
      </p:sp>
    </p:spTree>
    <p:extLst>
      <p:ext uri="{BB962C8B-B14F-4D97-AF65-F5344CB8AC3E}">
        <p14:creationId xmlns:p14="http://schemas.microsoft.com/office/powerpoint/2010/main" val="16204635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No run method!</a:t>
            </a:r>
          </a:p>
          <a:p>
            <a:r>
              <a:rPr lang="en-US" sz="1200" kern="1200" dirty="0">
                <a:solidFill>
                  <a:schemeClr val="tx1"/>
                </a:solidFill>
                <a:effectLst/>
                <a:latin typeface="+mn-lt"/>
                <a:ea typeface="+mn-ea"/>
                <a:cs typeface="+mn-cs"/>
              </a:rPr>
              <a:t>Make sure prototype is exact!</a:t>
            </a:r>
          </a:p>
          <a:p>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Show working program.</a:t>
            </a:r>
            <a:endParaRPr lang="en-US" dirty="0"/>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Adds daisies always at the same location</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This</a:t>
            </a:r>
            <a:r>
              <a:rPr lang="en-US" baseline="0" dirty="0"/>
              <a:t> is nice, but not very exciting if we can only add a Daisy image at one location.  It would be cool if we could get information about the event that just happened.  Luckily, we can!  </a:t>
            </a:r>
            <a:r>
              <a:rPr lang="en-US" sz="1200" kern="1200" dirty="0">
                <a:solidFill>
                  <a:schemeClr val="tx1"/>
                </a:solidFill>
                <a:effectLst/>
                <a:latin typeface="+mn-lt"/>
                <a:ea typeface="+mn-ea"/>
                <a:cs typeface="+mn-cs"/>
              </a:rPr>
              <a:t>You’ll notice something different here from run() – it takes a parameter!  This is because when an event happens, Java will call our method and pass us some information about the event in this parameter.</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52C7AC7-6EB8-0444-B537-C59A44D4A7C0}" type="slidenum">
              <a:rPr lang="en-US" smtClean="0"/>
              <a:t>13</a:t>
            </a:fld>
            <a:endParaRPr lang="en-US"/>
          </a:p>
        </p:txBody>
      </p:sp>
    </p:spTree>
    <p:extLst>
      <p:ext uri="{BB962C8B-B14F-4D97-AF65-F5344CB8AC3E}">
        <p14:creationId xmlns:p14="http://schemas.microsoft.com/office/powerpoint/2010/main" val="13058516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Let’s try to use this parameter to make our </a:t>
            </a:r>
            <a:r>
              <a:rPr lang="en-US" sz="1200" kern="1200" dirty="0" err="1">
                <a:solidFill>
                  <a:schemeClr val="tx1"/>
                </a:solidFill>
                <a:effectLst/>
                <a:latin typeface="+mn-lt"/>
                <a:ea typeface="+mn-ea"/>
                <a:cs typeface="+mn-cs"/>
              </a:rPr>
              <a:t>ClickForDaisy</a:t>
            </a:r>
            <a:r>
              <a:rPr lang="en-US" sz="1200" kern="1200" dirty="0">
                <a:solidFill>
                  <a:schemeClr val="tx1"/>
                </a:solidFill>
                <a:effectLst/>
                <a:latin typeface="+mn-lt"/>
                <a:ea typeface="+mn-ea"/>
                <a:cs typeface="+mn-cs"/>
              </a:rPr>
              <a:t> program better </a:t>
            </a:r>
            <a:r>
              <a:rPr lang="mr-IN" sz="1200"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 let’s add Daisy</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wherever the user clicks the mouse!</a:t>
            </a:r>
          </a:p>
        </p:txBody>
      </p:sp>
      <p:sp>
        <p:nvSpPr>
          <p:cNvPr id="4" name="Slide Number Placeholder 3"/>
          <p:cNvSpPr>
            <a:spLocks noGrp="1"/>
          </p:cNvSpPr>
          <p:nvPr>
            <p:ph type="sldNum" sz="quarter" idx="10"/>
          </p:nvPr>
        </p:nvSpPr>
        <p:spPr/>
        <p:txBody>
          <a:bodyPr/>
          <a:lstStyle/>
          <a:p>
            <a:fld id="{152C7AC7-6EB8-0444-B537-C59A44D4A7C0}" type="slidenum">
              <a:rPr lang="en-US" smtClean="0"/>
              <a:t>15</a:t>
            </a:fld>
            <a:endParaRPr lang="en-US"/>
          </a:p>
        </p:txBody>
      </p:sp>
    </p:spTree>
    <p:extLst>
      <p:ext uri="{BB962C8B-B14F-4D97-AF65-F5344CB8AC3E}">
        <p14:creationId xmlns:p14="http://schemas.microsoft.com/office/powerpoint/2010/main" val="2537415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How</a:t>
            </a:r>
            <a:r>
              <a:rPr lang="en-US" sz="1200" kern="1200" baseline="0" dirty="0">
                <a:solidFill>
                  <a:schemeClr val="tx1"/>
                </a:solidFill>
                <a:effectLst/>
                <a:latin typeface="+mn-lt"/>
                <a:ea typeface="+mn-ea"/>
                <a:cs typeface="+mn-cs"/>
              </a:rPr>
              <a:t> would we do this?</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52C7AC7-6EB8-0444-B537-C59A44D4A7C0}" type="slidenum">
              <a:rPr lang="en-US" smtClean="0"/>
              <a:t>16</a:t>
            </a:fld>
            <a:endParaRPr lang="en-US"/>
          </a:p>
        </p:txBody>
      </p:sp>
    </p:spTree>
    <p:extLst>
      <p:ext uri="{BB962C8B-B14F-4D97-AF65-F5344CB8AC3E}">
        <p14:creationId xmlns:p14="http://schemas.microsoft.com/office/powerpoint/2010/main" val="4186247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52C7AC7-6EB8-0444-B537-C59A44D4A7C0}" type="slidenum">
              <a:rPr lang="en-US" smtClean="0"/>
              <a:t>17</a:t>
            </a:fld>
            <a:endParaRPr lang="en-US"/>
          </a:p>
        </p:txBody>
      </p:sp>
    </p:spTree>
    <p:extLst>
      <p:ext uri="{BB962C8B-B14F-4D97-AF65-F5344CB8AC3E}">
        <p14:creationId xmlns:p14="http://schemas.microsoft.com/office/powerpoint/2010/main" val="10673551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problem </a:t>
            </a:r>
            <a:r>
              <a:rPr lang="mr-IN" dirty="0"/>
              <a:t>–</a:t>
            </a:r>
            <a:r>
              <a:rPr lang="en-US" dirty="0"/>
              <a:t> where does Daisy show up?</a:t>
            </a:r>
          </a:p>
          <a:p>
            <a:r>
              <a:rPr lang="en-US" dirty="0"/>
              <a:t>Show working program.</a:t>
            </a:r>
          </a:p>
        </p:txBody>
      </p:sp>
      <p:sp>
        <p:nvSpPr>
          <p:cNvPr id="4" name="Slide Number Placeholder 3"/>
          <p:cNvSpPr>
            <a:spLocks noGrp="1"/>
          </p:cNvSpPr>
          <p:nvPr>
            <p:ph type="sldNum" sz="quarter" idx="10"/>
          </p:nvPr>
        </p:nvSpPr>
        <p:spPr/>
        <p:txBody>
          <a:bodyPr/>
          <a:lstStyle/>
          <a:p>
            <a:fld id="{152C7AC7-6EB8-0444-B537-C59A44D4A7C0}" type="slidenum">
              <a:rPr lang="en-US" smtClean="0"/>
              <a:t>18</a:t>
            </a:fld>
            <a:endParaRPr lang="en-US"/>
          </a:p>
        </p:txBody>
      </p:sp>
    </p:spTree>
    <p:extLst>
      <p:ext uri="{BB962C8B-B14F-4D97-AF65-F5344CB8AC3E}">
        <p14:creationId xmlns:p14="http://schemas.microsoft.com/office/powerpoint/2010/main" val="21446410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We’ve just talked about </a:t>
            </a:r>
            <a:r>
              <a:rPr lang="en-US" dirty="0" err="1"/>
              <a:t>mouseClicked</a:t>
            </a:r>
            <a:r>
              <a:rPr lang="en-US" baseline="0" dirty="0"/>
              <a:t> </a:t>
            </a:r>
            <a:r>
              <a:rPr lang="mr-IN" baseline="0" dirty="0"/>
              <a:t>–</a:t>
            </a:r>
            <a:r>
              <a:rPr lang="en-US" baseline="0" dirty="0"/>
              <a:t> there are many other types of mouse events you can react to!</a:t>
            </a:r>
          </a:p>
          <a:p>
            <a:r>
              <a:rPr lang="en-US" baseline="0" dirty="0"/>
              <a:t>You can detect multiple events, but multiple mouse events can’t happen simultaneously</a:t>
            </a:r>
          </a:p>
          <a:p>
            <a:r>
              <a:rPr lang="en-US" baseline="0" dirty="0"/>
              <a:t>HOWEVER </a:t>
            </a:r>
            <a:r>
              <a:rPr lang="mr-IN" baseline="0" dirty="0"/>
              <a:t>–</a:t>
            </a:r>
            <a:r>
              <a:rPr lang="en-US" baseline="0" dirty="0"/>
              <a:t> run can execute simultaneously with mouse events</a:t>
            </a:r>
          </a:p>
          <a:p>
            <a:r>
              <a:rPr lang="en-US" dirty="0"/>
              <a:t>mouse dragged called</a:t>
            </a:r>
            <a:r>
              <a:rPr lang="en-US" baseline="0" dirty="0"/>
              <a:t> many times while mouse is dragged </a:t>
            </a:r>
            <a:r>
              <a:rPr lang="mr-IN" baseline="0" dirty="0"/>
              <a:t>–</a:t>
            </a:r>
            <a:r>
              <a:rPr lang="en-US" baseline="0" dirty="0"/>
              <a:t> we can take advantage of this!</a:t>
            </a:r>
            <a:endParaRPr lang="en-US" dirty="0"/>
          </a:p>
        </p:txBody>
      </p:sp>
      <p:sp>
        <p:nvSpPr>
          <p:cNvPr id="4" name="Slide Number Placeholder 3"/>
          <p:cNvSpPr>
            <a:spLocks noGrp="1"/>
          </p:cNvSpPr>
          <p:nvPr>
            <p:ph type="sldNum" sz="quarter" idx="10"/>
          </p:nvPr>
        </p:nvSpPr>
        <p:spPr/>
        <p:txBody>
          <a:bodyPr/>
          <a:lstStyle/>
          <a:p>
            <a:fld id="{152C7AC7-6EB8-0444-B537-C59A44D4A7C0}" type="slidenum">
              <a:rPr lang="en-US" smtClean="0"/>
              <a:t>19</a:t>
            </a:fld>
            <a:endParaRPr lang="en-US"/>
          </a:p>
        </p:txBody>
      </p:sp>
    </p:spTree>
    <p:extLst>
      <p:ext uri="{BB962C8B-B14F-4D97-AF65-F5344CB8AC3E}">
        <p14:creationId xmlns:p14="http://schemas.microsoft.com/office/powerpoint/2010/main" val="15655817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Let’s look</a:t>
            </a:r>
            <a:r>
              <a:rPr lang="en-US" sz="1200" kern="1200" baseline="0" dirty="0">
                <a:solidFill>
                  <a:schemeClr val="tx1"/>
                </a:solidFill>
                <a:effectLst/>
                <a:latin typeface="+mn-lt"/>
                <a:ea typeface="+mn-ea"/>
                <a:cs typeface="+mn-cs"/>
              </a:rPr>
              <a:t> at an example with </a:t>
            </a:r>
            <a:r>
              <a:rPr lang="en-US" sz="1200" kern="1200" baseline="0" dirty="0" err="1">
                <a:solidFill>
                  <a:schemeClr val="tx1"/>
                </a:solidFill>
                <a:effectLst/>
                <a:latin typeface="+mn-lt"/>
                <a:ea typeface="+mn-ea"/>
                <a:cs typeface="+mn-cs"/>
              </a:rPr>
              <a:t>mouseDragged</a:t>
            </a:r>
            <a:r>
              <a:rPr lang="en-US" sz="1200" kern="1200" baseline="0" dirty="0">
                <a:solidFill>
                  <a:schemeClr val="tx1"/>
                </a:solidFill>
                <a:effectLst/>
                <a:latin typeface="+mn-lt"/>
                <a:ea typeface="+mn-ea"/>
                <a:cs typeface="+mn-cs"/>
              </a:rPr>
              <a:t> </a:t>
            </a:r>
            <a:r>
              <a:rPr lang="mr-IN" sz="1200" kern="1200" baseline="0" dirty="0">
                <a:solidFill>
                  <a:schemeClr val="tx1"/>
                </a:solidFill>
                <a:effectLst/>
                <a:latin typeface="+mn-lt"/>
                <a:ea typeface="+mn-ea"/>
                <a:cs typeface="+mn-cs"/>
              </a:rPr>
              <a:t>–</a:t>
            </a:r>
            <a:r>
              <a:rPr lang="en-US" sz="1200" kern="1200" baseline="0" dirty="0">
                <a:solidFill>
                  <a:schemeClr val="tx1"/>
                </a:solidFill>
                <a:effectLst/>
                <a:latin typeface="+mn-lt"/>
                <a:ea typeface="+mn-ea"/>
                <a:cs typeface="+mn-cs"/>
              </a:rPr>
              <a:t> let’s write a program that lets the user drag the mouse and drag</a:t>
            </a:r>
          </a:p>
          <a:p>
            <a:r>
              <a:rPr lang="en-US" sz="1200" kern="1200" baseline="0" dirty="0">
                <a:solidFill>
                  <a:schemeClr val="tx1"/>
                </a:solidFill>
                <a:effectLst/>
                <a:latin typeface="+mn-lt"/>
                <a:ea typeface="+mn-ea"/>
                <a:cs typeface="+mn-cs"/>
              </a:rPr>
              <a:t>LIVE CODE</a:t>
            </a:r>
          </a:p>
        </p:txBody>
      </p:sp>
      <p:sp>
        <p:nvSpPr>
          <p:cNvPr id="4" name="Slide Number Placeholder 3"/>
          <p:cNvSpPr>
            <a:spLocks noGrp="1"/>
          </p:cNvSpPr>
          <p:nvPr>
            <p:ph type="sldNum" sz="quarter" idx="10"/>
          </p:nvPr>
        </p:nvSpPr>
        <p:spPr/>
        <p:txBody>
          <a:bodyPr/>
          <a:lstStyle/>
          <a:p>
            <a:fld id="{152C7AC7-6EB8-0444-B537-C59A44D4A7C0}" type="slidenum">
              <a:rPr lang="en-US" smtClean="0"/>
              <a:t>21</a:t>
            </a:fld>
            <a:endParaRPr lang="en-US"/>
          </a:p>
        </p:txBody>
      </p:sp>
    </p:spTree>
    <p:extLst>
      <p:ext uri="{BB962C8B-B14F-4D97-AF65-F5344CB8AC3E}">
        <p14:creationId xmlns:p14="http://schemas.microsoft.com/office/powerpoint/2010/main" val="19530207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Let’s step through</a:t>
            </a:r>
          </a:p>
        </p:txBody>
      </p:sp>
      <p:sp>
        <p:nvSpPr>
          <p:cNvPr id="4" name="Slide Number Placeholder 3"/>
          <p:cNvSpPr>
            <a:spLocks noGrp="1"/>
          </p:cNvSpPr>
          <p:nvPr>
            <p:ph type="sldNum" sz="quarter" idx="10"/>
          </p:nvPr>
        </p:nvSpPr>
        <p:spPr/>
        <p:txBody>
          <a:bodyPr/>
          <a:lstStyle/>
          <a:p>
            <a:fld id="{152C7AC7-6EB8-0444-B537-C59A44D4A7C0}" type="slidenum">
              <a:rPr lang="en-US" smtClean="0"/>
              <a:t>22</a:t>
            </a:fld>
            <a:endParaRPr lang="en-US"/>
          </a:p>
        </p:txBody>
      </p:sp>
    </p:spTree>
    <p:extLst>
      <p:ext uri="{BB962C8B-B14F-4D97-AF65-F5344CB8AC3E}">
        <p14:creationId xmlns:p14="http://schemas.microsoft.com/office/powerpoint/2010/main" val="14703596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52C7AC7-6EB8-0444-B537-C59A44D4A7C0}" type="slidenum">
              <a:rPr lang="en-US" smtClean="0"/>
              <a:t>23</a:t>
            </a:fld>
            <a:endParaRPr lang="en-US"/>
          </a:p>
        </p:txBody>
      </p:sp>
    </p:spTree>
    <p:extLst>
      <p:ext uri="{BB962C8B-B14F-4D97-AF65-F5344CB8AC3E}">
        <p14:creationId xmlns:p14="http://schemas.microsoft.com/office/powerpoint/2010/main" val="17523963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52C7AC7-6EB8-0444-B537-C59A44D4A7C0}" type="slidenum">
              <a:rPr lang="en-US" smtClean="0"/>
              <a:t>24</a:t>
            </a:fld>
            <a:endParaRPr lang="en-US"/>
          </a:p>
        </p:txBody>
      </p:sp>
    </p:spTree>
    <p:extLst>
      <p:ext uri="{BB962C8B-B14F-4D97-AF65-F5344CB8AC3E}">
        <p14:creationId xmlns:p14="http://schemas.microsoft.com/office/powerpoint/2010/main" val="7596613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DEMO</a:t>
            </a:r>
          </a:p>
        </p:txBody>
      </p:sp>
      <p:sp>
        <p:nvSpPr>
          <p:cNvPr id="4" name="Slide Number Placeholder 3"/>
          <p:cNvSpPr>
            <a:spLocks noGrp="1"/>
          </p:cNvSpPr>
          <p:nvPr>
            <p:ph type="sldNum" sz="quarter" idx="5"/>
          </p:nvPr>
        </p:nvSpPr>
        <p:spPr/>
        <p:txBody>
          <a:bodyPr/>
          <a:lstStyle/>
          <a:p>
            <a:fld id="{152C7AC7-6EB8-0444-B537-C59A44D4A7C0}" type="slidenum">
              <a:rPr lang="en-US" smtClean="0"/>
              <a:t>3</a:t>
            </a:fld>
            <a:endParaRPr lang="en-US"/>
          </a:p>
        </p:txBody>
      </p:sp>
    </p:spTree>
    <p:extLst>
      <p:ext uri="{BB962C8B-B14F-4D97-AF65-F5344CB8AC3E}">
        <p14:creationId xmlns:p14="http://schemas.microsoft.com/office/powerpoint/2010/main" val="79238232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52C7AC7-6EB8-0444-B537-C59A44D4A7C0}" type="slidenum">
              <a:rPr lang="en-US" smtClean="0"/>
              <a:t>25</a:t>
            </a:fld>
            <a:endParaRPr lang="en-US"/>
          </a:p>
        </p:txBody>
      </p:sp>
    </p:spTree>
    <p:extLst>
      <p:ext uri="{BB962C8B-B14F-4D97-AF65-F5344CB8AC3E}">
        <p14:creationId xmlns:p14="http://schemas.microsoft.com/office/powerpoint/2010/main" val="10194916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Show working program </a:t>
            </a:r>
            <a:r>
              <a:rPr lang="mr-IN" sz="1200"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 question: why does it slow down when I move faster?</a:t>
            </a:r>
          </a:p>
        </p:txBody>
      </p:sp>
      <p:sp>
        <p:nvSpPr>
          <p:cNvPr id="4" name="Slide Number Placeholder 3"/>
          <p:cNvSpPr>
            <a:spLocks noGrp="1"/>
          </p:cNvSpPr>
          <p:nvPr>
            <p:ph type="sldNum" sz="quarter" idx="10"/>
          </p:nvPr>
        </p:nvSpPr>
        <p:spPr/>
        <p:txBody>
          <a:bodyPr/>
          <a:lstStyle/>
          <a:p>
            <a:fld id="{152C7AC7-6EB8-0444-B537-C59A44D4A7C0}" type="slidenum">
              <a:rPr lang="en-US" smtClean="0"/>
              <a:t>26</a:t>
            </a:fld>
            <a:endParaRPr lang="en-US"/>
          </a:p>
        </p:txBody>
      </p:sp>
    </p:spTree>
    <p:extLst>
      <p:ext uri="{BB962C8B-B14F-4D97-AF65-F5344CB8AC3E}">
        <p14:creationId xmlns:p14="http://schemas.microsoft.com/office/powerpoint/2010/main" val="76796840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This whole concept is called event-driven programming, and is a common way to write Graphics programs, since users can interact with them and you want to do things when they interact with them.</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is different from how we have programmed so far, because</a:t>
            </a:r>
            <a:r>
              <a:rPr lang="en-US" sz="1200" kern="1200" baseline="0" dirty="0">
                <a:solidFill>
                  <a:schemeClr val="tx1"/>
                </a:solidFill>
                <a:effectLst/>
                <a:latin typeface="+mn-lt"/>
                <a:ea typeface="+mn-ea"/>
                <a:cs typeface="+mn-cs"/>
              </a:rPr>
              <a:t> unlike with run() we don’t know when our code will execute!  It could be in any order.</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52C7AC7-6EB8-0444-B537-C59A44D4A7C0}" type="slidenum">
              <a:rPr lang="en-US" smtClean="0"/>
              <a:t>27</a:t>
            </a:fld>
            <a:endParaRPr lang="en-US"/>
          </a:p>
        </p:txBody>
      </p:sp>
    </p:spTree>
    <p:extLst>
      <p:ext uri="{BB962C8B-B14F-4D97-AF65-F5344CB8AC3E}">
        <p14:creationId xmlns:p14="http://schemas.microsoft.com/office/powerpoint/2010/main" val="146281551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No way to do this!  We can’t pass parameters since we don’t call mouse</a:t>
            </a:r>
            <a:r>
              <a:rPr lang="en-US" sz="1200" kern="1200" baseline="0" dirty="0">
                <a:solidFill>
                  <a:schemeClr val="tx1"/>
                </a:solidFill>
                <a:effectLst/>
                <a:latin typeface="+mn-lt"/>
                <a:ea typeface="+mn-ea"/>
                <a:cs typeface="+mn-cs"/>
              </a:rPr>
              <a:t> event methods</a:t>
            </a:r>
          </a:p>
          <a:p>
            <a:r>
              <a:rPr lang="en-US" sz="1200" kern="1200" baseline="0" dirty="0">
                <a:solidFill>
                  <a:schemeClr val="tx1"/>
                </a:solidFill>
                <a:effectLst/>
                <a:latin typeface="+mn-lt"/>
                <a:ea typeface="+mn-ea"/>
                <a:cs typeface="+mn-cs"/>
              </a:rPr>
              <a:t>No way for information to live between mouse dragged calls </a:t>
            </a:r>
            <a:r>
              <a:rPr lang="mr-IN" sz="1200" kern="1200" baseline="0" dirty="0">
                <a:solidFill>
                  <a:schemeClr val="tx1"/>
                </a:solidFill>
                <a:effectLst/>
                <a:latin typeface="+mn-lt"/>
                <a:ea typeface="+mn-ea"/>
                <a:cs typeface="+mn-cs"/>
              </a:rPr>
              <a:t>–</a:t>
            </a:r>
            <a:r>
              <a:rPr lang="en-US" sz="1200" kern="1200" baseline="0" dirty="0">
                <a:solidFill>
                  <a:schemeClr val="tx1"/>
                </a:solidFill>
                <a:effectLst/>
                <a:latin typeface="+mn-lt"/>
                <a:ea typeface="+mn-ea"/>
                <a:cs typeface="+mn-cs"/>
              </a:rPr>
              <a:t> no variables live then!</a:t>
            </a:r>
          </a:p>
          <a:p>
            <a:r>
              <a:rPr lang="en-US" sz="1200" kern="1200" baseline="0" dirty="0">
                <a:solidFill>
                  <a:schemeClr val="tx1"/>
                </a:solidFill>
                <a:effectLst/>
                <a:latin typeface="+mn-lt"/>
                <a:ea typeface="+mn-ea"/>
                <a:cs typeface="+mn-cs"/>
              </a:rPr>
              <a:t>No way to access information about previous drag</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52C7AC7-6EB8-0444-B537-C59A44D4A7C0}" type="slidenum">
              <a:rPr lang="en-US" smtClean="0"/>
              <a:t>28</a:t>
            </a:fld>
            <a:endParaRPr lang="en-US"/>
          </a:p>
        </p:txBody>
      </p:sp>
    </p:spTree>
    <p:extLst>
      <p:ext uri="{BB962C8B-B14F-4D97-AF65-F5344CB8AC3E}">
        <p14:creationId xmlns:p14="http://schemas.microsoft.com/office/powerpoint/2010/main" val="166964557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x-none" dirty="0"/>
              <a:t>Because they have a large scope, it is considered bad style to use too many instance variables, or to make something an instance variable that could instead be a local variable, parameter, return, etc.</a:t>
            </a:r>
            <a:endParaRPr lang="en-US" dirty="0"/>
          </a:p>
        </p:txBody>
      </p:sp>
      <p:sp>
        <p:nvSpPr>
          <p:cNvPr id="4" name="Slide Number Placeholder 3"/>
          <p:cNvSpPr>
            <a:spLocks noGrp="1"/>
          </p:cNvSpPr>
          <p:nvPr>
            <p:ph type="sldNum" sz="quarter" idx="10"/>
          </p:nvPr>
        </p:nvSpPr>
        <p:spPr/>
        <p:txBody>
          <a:bodyPr/>
          <a:lstStyle/>
          <a:p>
            <a:fld id="{152C7AC7-6EB8-0444-B537-C59A44D4A7C0}" type="slidenum">
              <a:rPr lang="en-US" smtClean="0"/>
              <a:t>30</a:t>
            </a:fld>
            <a:endParaRPr lang="en-US"/>
          </a:p>
        </p:txBody>
      </p:sp>
    </p:spTree>
    <p:extLst>
      <p:ext uri="{BB962C8B-B14F-4D97-AF65-F5344CB8AC3E}">
        <p14:creationId xmlns:p14="http://schemas.microsoft.com/office/powerpoint/2010/main" val="104497841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Write</a:t>
            </a:r>
            <a:r>
              <a:rPr lang="en-US" sz="1200" kern="1200" baseline="0" dirty="0">
                <a:solidFill>
                  <a:schemeClr val="tx1"/>
                </a:solidFill>
                <a:effectLst/>
                <a:latin typeface="+mn-lt"/>
                <a:ea typeface="+mn-ea"/>
                <a:cs typeface="+mn-cs"/>
              </a:rPr>
              <a:t> </a:t>
            </a:r>
            <a:r>
              <a:rPr lang="en-US" sz="1200" kern="1200" baseline="0" dirty="0" err="1">
                <a:solidFill>
                  <a:schemeClr val="tx1"/>
                </a:solidFill>
                <a:effectLst/>
                <a:latin typeface="+mn-lt"/>
                <a:ea typeface="+mn-ea"/>
                <a:cs typeface="+mn-cs"/>
              </a:rPr>
              <a:t>mouseTracker</a:t>
            </a:r>
            <a:r>
              <a:rPr lang="en-US" sz="1200" kern="1200" baseline="0" dirty="0">
                <a:solidFill>
                  <a:schemeClr val="tx1"/>
                </a:solidFill>
                <a:effectLst/>
                <a:latin typeface="+mn-lt"/>
                <a:ea typeface="+mn-ea"/>
                <a:cs typeface="+mn-cs"/>
              </a:rPr>
              <a:t> with creating </a:t>
            </a:r>
            <a:r>
              <a:rPr lang="en-US" sz="1200" kern="1200" baseline="0" dirty="0" err="1">
                <a:solidFill>
                  <a:schemeClr val="tx1"/>
                </a:solidFill>
                <a:effectLst/>
                <a:latin typeface="+mn-lt"/>
                <a:ea typeface="+mn-ea"/>
                <a:cs typeface="+mn-cs"/>
              </a:rPr>
              <a:t>Grect</a:t>
            </a:r>
            <a:r>
              <a:rPr lang="en-US" sz="1200" kern="1200" baseline="0" dirty="0">
                <a:solidFill>
                  <a:schemeClr val="tx1"/>
                </a:solidFill>
                <a:effectLst/>
                <a:latin typeface="+mn-lt"/>
                <a:ea typeface="+mn-ea"/>
                <a:cs typeface="+mn-cs"/>
              </a:rPr>
              <a:t> in run, moving </a:t>
            </a:r>
            <a:r>
              <a:rPr lang="en-US" sz="1200" kern="1200" baseline="0" dirty="0" err="1">
                <a:solidFill>
                  <a:schemeClr val="tx1"/>
                </a:solidFill>
                <a:effectLst/>
                <a:latin typeface="+mn-lt"/>
                <a:ea typeface="+mn-ea"/>
                <a:cs typeface="+mn-cs"/>
              </a:rPr>
              <a:t>grect</a:t>
            </a:r>
            <a:r>
              <a:rPr lang="en-US" sz="1200" kern="1200" baseline="0" dirty="0">
                <a:solidFill>
                  <a:schemeClr val="tx1"/>
                </a:solidFill>
                <a:effectLst/>
                <a:latin typeface="+mn-lt"/>
                <a:ea typeface="+mn-ea"/>
                <a:cs typeface="+mn-cs"/>
              </a:rPr>
              <a:t> in mouse moved.  Then, show that we can’t access </a:t>
            </a:r>
            <a:r>
              <a:rPr lang="en-US" sz="1200" kern="1200" baseline="0" dirty="0" err="1">
                <a:solidFill>
                  <a:schemeClr val="tx1"/>
                </a:solidFill>
                <a:effectLst/>
                <a:latin typeface="+mn-lt"/>
                <a:ea typeface="+mn-ea"/>
                <a:cs typeface="+mn-cs"/>
              </a:rPr>
              <a:t>Grect</a:t>
            </a:r>
            <a:r>
              <a:rPr lang="en-US" sz="1200" kern="1200" baseline="0" dirty="0">
                <a:solidFill>
                  <a:schemeClr val="tx1"/>
                </a:solidFill>
                <a:effectLst/>
                <a:latin typeface="+mn-lt"/>
                <a:ea typeface="+mn-ea"/>
                <a:cs typeface="+mn-cs"/>
              </a:rPr>
              <a:t> in mouse moved.  We need a field!  Show code.</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52C7AC7-6EB8-0444-B537-C59A44D4A7C0}" type="slidenum">
              <a:rPr lang="en-US" smtClean="0"/>
              <a:t>31</a:t>
            </a:fld>
            <a:endParaRPr lang="en-US"/>
          </a:p>
        </p:txBody>
      </p:sp>
    </p:spTree>
    <p:extLst>
      <p:ext uri="{BB962C8B-B14F-4D97-AF65-F5344CB8AC3E}">
        <p14:creationId xmlns:p14="http://schemas.microsoft.com/office/powerpoint/2010/main" val="165816309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is there is no object?  How can we check that?</a:t>
            </a:r>
          </a:p>
        </p:txBody>
      </p:sp>
      <p:sp>
        <p:nvSpPr>
          <p:cNvPr id="4" name="Slide Number Placeholder 3"/>
          <p:cNvSpPr>
            <a:spLocks noGrp="1"/>
          </p:cNvSpPr>
          <p:nvPr>
            <p:ph type="sldNum" sz="quarter" idx="10"/>
          </p:nvPr>
        </p:nvSpPr>
        <p:spPr/>
        <p:txBody>
          <a:bodyPr/>
          <a:lstStyle/>
          <a:p>
            <a:fld id="{152C7AC7-6EB8-0444-B537-C59A44D4A7C0}" type="slidenum">
              <a:rPr lang="en-US" smtClean="0"/>
              <a:t>34</a:t>
            </a:fld>
            <a:endParaRPr lang="en-US"/>
          </a:p>
        </p:txBody>
      </p:sp>
    </p:spTree>
    <p:extLst>
      <p:ext uri="{BB962C8B-B14F-4D97-AF65-F5344CB8AC3E}">
        <p14:creationId xmlns:p14="http://schemas.microsoft.com/office/powerpoint/2010/main" val="169170914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how we can finish </a:t>
            </a:r>
            <a:r>
              <a:rPr lang="en-US" dirty="0" err="1"/>
              <a:t>dribbleCastle</a:t>
            </a:r>
            <a:r>
              <a:rPr lang="en-US" dirty="0"/>
              <a:t>!</a:t>
            </a:r>
          </a:p>
        </p:txBody>
      </p:sp>
      <p:sp>
        <p:nvSpPr>
          <p:cNvPr id="4" name="Slide Number Placeholder 3"/>
          <p:cNvSpPr>
            <a:spLocks noGrp="1"/>
          </p:cNvSpPr>
          <p:nvPr>
            <p:ph type="sldNum" sz="quarter" idx="10"/>
          </p:nvPr>
        </p:nvSpPr>
        <p:spPr/>
        <p:txBody>
          <a:bodyPr/>
          <a:lstStyle/>
          <a:p>
            <a:fld id="{152C7AC7-6EB8-0444-B537-C59A44D4A7C0}" type="slidenum">
              <a:rPr lang="en-US" smtClean="0"/>
              <a:t>35</a:t>
            </a:fld>
            <a:endParaRPr lang="en-US"/>
          </a:p>
        </p:txBody>
      </p:sp>
    </p:spTree>
    <p:extLst>
      <p:ext uri="{BB962C8B-B14F-4D97-AF65-F5344CB8AC3E}">
        <p14:creationId xmlns:p14="http://schemas.microsoft.com/office/powerpoint/2010/main" val="162591136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Different</a:t>
            </a:r>
            <a:r>
              <a:rPr lang="en-US" baseline="0" dirty="0"/>
              <a:t> from the empty string</a:t>
            </a:r>
            <a:endParaRPr lang="en-US" dirty="0"/>
          </a:p>
        </p:txBody>
      </p:sp>
      <p:sp>
        <p:nvSpPr>
          <p:cNvPr id="4" name="Slide Number Placeholder 3"/>
          <p:cNvSpPr>
            <a:spLocks noGrp="1"/>
          </p:cNvSpPr>
          <p:nvPr>
            <p:ph type="sldNum" sz="quarter" idx="10"/>
          </p:nvPr>
        </p:nvSpPr>
        <p:spPr/>
        <p:txBody>
          <a:bodyPr/>
          <a:lstStyle/>
          <a:p>
            <a:fld id="{152C7AC7-6EB8-0444-B537-C59A44D4A7C0}" type="slidenum">
              <a:rPr lang="en-US" smtClean="0"/>
              <a:t>36</a:t>
            </a:fld>
            <a:endParaRPr lang="en-US"/>
          </a:p>
        </p:txBody>
      </p:sp>
    </p:spTree>
    <p:extLst>
      <p:ext uri="{BB962C8B-B14F-4D97-AF65-F5344CB8AC3E}">
        <p14:creationId xmlns:p14="http://schemas.microsoft.com/office/powerpoint/2010/main" val="95332555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how we can finish </a:t>
            </a:r>
            <a:r>
              <a:rPr lang="en-US" dirty="0" err="1"/>
              <a:t>dribbleCastle</a:t>
            </a:r>
            <a:r>
              <a:rPr lang="en-US" dirty="0"/>
              <a:t>!</a:t>
            </a:r>
          </a:p>
        </p:txBody>
      </p:sp>
      <p:sp>
        <p:nvSpPr>
          <p:cNvPr id="4" name="Slide Number Placeholder 3"/>
          <p:cNvSpPr>
            <a:spLocks noGrp="1"/>
          </p:cNvSpPr>
          <p:nvPr>
            <p:ph type="sldNum" sz="quarter" idx="10"/>
          </p:nvPr>
        </p:nvSpPr>
        <p:spPr/>
        <p:txBody>
          <a:bodyPr/>
          <a:lstStyle/>
          <a:p>
            <a:fld id="{152C7AC7-6EB8-0444-B537-C59A44D4A7C0}" type="slidenum">
              <a:rPr lang="en-US" smtClean="0"/>
              <a:t>37</a:t>
            </a:fld>
            <a:endParaRPr lang="en-US"/>
          </a:p>
        </p:txBody>
      </p:sp>
    </p:spTree>
    <p:extLst>
      <p:ext uri="{BB962C8B-B14F-4D97-AF65-F5344CB8AC3E}">
        <p14:creationId xmlns:p14="http://schemas.microsoft.com/office/powerpoint/2010/main" val="19272424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52C7AC7-6EB8-0444-B537-C59A44D4A7C0}" type="slidenum">
              <a:rPr lang="en-US" smtClean="0"/>
              <a:t>6</a:t>
            </a:fld>
            <a:endParaRPr lang="en-US"/>
          </a:p>
        </p:txBody>
      </p:sp>
    </p:spTree>
    <p:extLst>
      <p:ext uri="{BB962C8B-B14F-4D97-AF65-F5344CB8AC3E}">
        <p14:creationId xmlns:p14="http://schemas.microsoft.com/office/powerpoint/2010/main" val="146604523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Think about null like an “invalid mailing address” </a:t>
            </a:r>
            <a:r>
              <a:rPr lang="mr-IN" dirty="0"/>
              <a:t>–</a:t>
            </a:r>
            <a:r>
              <a:rPr lang="en-US" baseline="0" dirty="0"/>
              <a:t> if you try to send messages to it, your messages bounce because the address is invalid</a:t>
            </a:r>
            <a:endParaRPr lang="en-US" dirty="0"/>
          </a:p>
        </p:txBody>
      </p:sp>
      <p:sp>
        <p:nvSpPr>
          <p:cNvPr id="4" name="Slide Number Placeholder 3"/>
          <p:cNvSpPr>
            <a:spLocks noGrp="1"/>
          </p:cNvSpPr>
          <p:nvPr>
            <p:ph type="sldNum" sz="quarter" idx="10"/>
          </p:nvPr>
        </p:nvSpPr>
        <p:spPr/>
        <p:txBody>
          <a:bodyPr/>
          <a:lstStyle/>
          <a:p>
            <a:fld id="{152C7AC7-6EB8-0444-B537-C59A44D4A7C0}" type="slidenum">
              <a:rPr lang="en-US" smtClean="0"/>
              <a:t>38</a:t>
            </a:fld>
            <a:endParaRPr lang="en-US"/>
          </a:p>
        </p:txBody>
      </p:sp>
    </p:spTree>
    <p:extLst>
      <p:ext uri="{BB962C8B-B14F-4D97-AF65-F5344CB8AC3E}">
        <p14:creationId xmlns:p14="http://schemas.microsoft.com/office/powerpoint/2010/main" val="195512647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52C7AC7-6EB8-0444-B537-C59A44D4A7C0}" type="slidenum">
              <a:rPr lang="en-US" smtClean="0"/>
              <a:t>40</a:t>
            </a:fld>
            <a:endParaRPr lang="en-US"/>
          </a:p>
        </p:txBody>
      </p:sp>
    </p:spTree>
    <p:extLst>
      <p:ext uri="{BB962C8B-B14F-4D97-AF65-F5344CB8AC3E}">
        <p14:creationId xmlns:p14="http://schemas.microsoft.com/office/powerpoint/2010/main" val="109061698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152C7AC7-6EB8-0444-B537-C59A44D4A7C0}" type="slidenum">
              <a:rPr lang="en-US" smtClean="0"/>
              <a:t>41</a:t>
            </a:fld>
            <a:endParaRPr lang="en-US"/>
          </a:p>
        </p:txBody>
      </p:sp>
    </p:spTree>
    <p:extLst>
      <p:ext uri="{BB962C8B-B14F-4D97-AF65-F5344CB8AC3E}">
        <p14:creationId xmlns:p14="http://schemas.microsoft.com/office/powerpoint/2010/main" val="84859246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Live code</a:t>
            </a:r>
          </a:p>
        </p:txBody>
      </p:sp>
      <p:sp>
        <p:nvSpPr>
          <p:cNvPr id="4" name="Slide Number Placeholder 3"/>
          <p:cNvSpPr>
            <a:spLocks noGrp="1"/>
          </p:cNvSpPr>
          <p:nvPr>
            <p:ph type="sldNum" sz="quarter" idx="10"/>
          </p:nvPr>
        </p:nvSpPr>
        <p:spPr/>
        <p:txBody>
          <a:bodyPr/>
          <a:lstStyle/>
          <a:p>
            <a:fld id="{152C7AC7-6EB8-0444-B537-C59A44D4A7C0}" type="slidenum">
              <a:rPr lang="en-US" smtClean="0"/>
              <a:t>42</a:t>
            </a:fld>
            <a:endParaRPr lang="en-US"/>
          </a:p>
        </p:txBody>
      </p:sp>
    </p:spTree>
    <p:extLst>
      <p:ext uri="{BB962C8B-B14F-4D97-AF65-F5344CB8AC3E}">
        <p14:creationId xmlns:p14="http://schemas.microsoft.com/office/powerpoint/2010/main" val="4355619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When that event happens, Java looks for a method in your program called public void run and executes the code there.</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Today, we’re going to learn about other types of events besides your program launching.   There are lots of them!  And it turns out you can also have Java run certain code when those things happen, too.</a:t>
            </a:r>
          </a:p>
          <a:p>
            <a:endParaRPr lang="en-US" sz="1200" kern="1200" dirty="0">
              <a:solidFill>
                <a:schemeClr val="tx1"/>
              </a:solidFill>
              <a:effectLst/>
              <a:latin typeface="+mn-lt"/>
              <a:ea typeface="+mn-ea"/>
              <a:cs typeface="+mn-cs"/>
            </a:endParaRPr>
          </a:p>
          <a:p>
            <a:r>
              <a:rPr lang="en-US" dirty="0"/>
              <a:t> </a:t>
            </a:r>
          </a:p>
        </p:txBody>
      </p:sp>
      <p:sp>
        <p:nvSpPr>
          <p:cNvPr id="4" name="Slide Number Placeholder 3"/>
          <p:cNvSpPr>
            <a:spLocks noGrp="1"/>
          </p:cNvSpPr>
          <p:nvPr>
            <p:ph type="sldNum" sz="quarter" idx="10"/>
          </p:nvPr>
        </p:nvSpPr>
        <p:spPr/>
        <p:txBody>
          <a:bodyPr/>
          <a:lstStyle/>
          <a:p>
            <a:fld id="{152C7AC7-6EB8-0444-B537-C59A44D4A7C0}" type="slidenum">
              <a:rPr lang="en-US" smtClean="0"/>
              <a:t>7</a:t>
            </a:fld>
            <a:endParaRPr lang="en-US"/>
          </a:p>
        </p:txBody>
      </p:sp>
    </p:spTree>
    <p:extLst>
      <p:ext uri="{BB962C8B-B14F-4D97-AF65-F5344CB8AC3E}">
        <p14:creationId xmlns:p14="http://schemas.microsoft.com/office/powerpoint/2010/main" val="502222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These are events triggered by the user – like mouse clicks, or mouse drags.  On</a:t>
            </a:r>
            <a:r>
              <a:rPr lang="en-US" sz="1200" kern="1200" baseline="0" dirty="0">
                <a:solidFill>
                  <a:schemeClr val="tx1"/>
                </a:solidFill>
                <a:effectLst/>
                <a:latin typeface="+mn-lt"/>
                <a:ea typeface="+mn-ea"/>
                <a:cs typeface="+mn-cs"/>
              </a:rPr>
              <a:t> mobile devices, there are even more.</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are now just demoting run to be</a:t>
            </a:r>
            <a:r>
              <a:rPr lang="en-US" sz="1200" kern="1200" baseline="0" dirty="0">
                <a:solidFill>
                  <a:schemeClr val="tx1"/>
                </a:solidFill>
                <a:effectLst/>
                <a:latin typeface="+mn-lt"/>
                <a:ea typeface="+mn-ea"/>
                <a:cs typeface="+mn-cs"/>
              </a:rPr>
              <a:t> “another event” that is triggered by the user</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52C7AC7-6EB8-0444-B537-C59A44D4A7C0}" type="slidenum">
              <a:rPr lang="en-US" smtClean="0"/>
              <a:t>8</a:t>
            </a:fld>
            <a:endParaRPr lang="en-US"/>
          </a:p>
        </p:txBody>
      </p:sp>
    </p:spTree>
    <p:extLst>
      <p:ext uri="{BB962C8B-B14F-4D97-AF65-F5344CB8AC3E}">
        <p14:creationId xmlns:p14="http://schemas.microsoft.com/office/powerpoint/2010/main" val="14325742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a:solidFill>
                  <a:schemeClr val="tx1"/>
                </a:solidFill>
                <a:effectLst/>
                <a:latin typeface="+mn-lt"/>
                <a:ea typeface="+mn-ea"/>
                <a:cs typeface="+mn-cs"/>
              </a:rPr>
              <a:t>We’re just going to focus on the mouse today.</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These can happen in any order </a:t>
            </a:r>
            <a:r>
              <a:rPr lang="mr-IN" sz="1200"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 mouse events even after run finishes!</a:t>
            </a:r>
          </a:p>
        </p:txBody>
      </p:sp>
      <p:sp>
        <p:nvSpPr>
          <p:cNvPr id="4" name="Slide Number Placeholder 3"/>
          <p:cNvSpPr>
            <a:spLocks noGrp="1"/>
          </p:cNvSpPr>
          <p:nvPr>
            <p:ph type="sldNum" sz="quarter" idx="10"/>
          </p:nvPr>
        </p:nvSpPr>
        <p:spPr/>
        <p:txBody>
          <a:bodyPr/>
          <a:lstStyle/>
          <a:p>
            <a:fld id="{152C7AC7-6EB8-0444-B537-C59A44D4A7C0}" type="slidenum">
              <a:rPr lang="en-US" smtClean="0"/>
              <a:t>9</a:t>
            </a:fld>
            <a:endParaRPr lang="en-US"/>
          </a:p>
        </p:txBody>
      </p:sp>
    </p:spTree>
    <p:extLst>
      <p:ext uri="{BB962C8B-B14F-4D97-AF65-F5344CB8AC3E}">
        <p14:creationId xmlns:p14="http://schemas.microsoft.com/office/powerpoint/2010/main" val="12187262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rule in Java though is that the code for each event needs to go in its own method.  That way Java knows what to execute for each event.  They also have</a:t>
            </a:r>
            <a:r>
              <a:rPr lang="en-US" sz="1200" kern="1200" baseline="0" dirty="0">
                <a:solidFill>
                  <a:schemeClr val="tx1"/>
                </a:solidFill>
                <a:effectLst/>
                <a:latin typeface="+mn-lt"/>
                <a:ea typeface="+mn-ea"/>
                <a:cs typeface="+mn-cs"/>
              </a:rPr>
              <a:t> to be named exactly how Java wants, so it knows where to look.  </a:t>
            </a:r>
            <a:r>
              <a:rPr lang="en-US" sz="1200" kern="1200" dirty="0">
                <a:solidFill>
                  <a:schemeClr val="tx1"/>
                </a:solidFill>
                <a:effectLst/>
                <a:latin typeface="+mn-lt"/>
                <a:ea typeface="+mn-ea"/>
                <a:cs typeface="+mn-cs"/>
              </a:rPr>
              <a:t>So we have a method for the code that should be run when the program launches (public void run()). And we also will have a method for the code that should run when the user clicks the mouse, and a method that should run when the user drags the mouse, etc.</a:t>
            </a:r>
          </a:p>
        </p:txBody>
      </p:sp>
      <p:sp>
        <p:nvSpPr>
          <p:cNvPr id="4" name="Slide Number Placeholder 3"/>
          <p:cNvSpPr>
            <a:spLocks noGrp="1"/>
          </p:cNvSpPr>
          <p:nvPr>
            <p:ph type="sldNum" sz="quarter" idx="10"/>
          </p:nvPr>
        </p:nvSpPr>
        <p:spPr/>
        <p:txBody>
          <a:bodyPr/>
          <a:lstStyle/>
          <a:p>
            <a:fld id="{152C7AC7-6EB8-0444-B537-C59A44D4A7C0}" type="slidenum">
              <a:rPr lang="en-US" smtClean="0"/>
              <a:t>10</a:t>
            </a:fld>
            <a:endParaRPr lang="en-US"/>
          </a:p>
        </p:txBody>
      </p:sp>
    </p:spTree>
    <p:extLst>
      <p:ext uri="{BB962C8B-B14F-4D97-AF65-F5344CB8AC3E}">
        <p14:creationId xmlns:p14="http://schemas.microsoft.com/office/powerpoint/2010/main" val="5403395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these new methods also have to be specifically named.</a:t>
            </a:r>
          </a:p>
        </p:txBody>
      </p:sp>
      <p:sp>
        <p:nvSpPr>
          <p:cNvPr id="4" name="Slide Number Placeholder 3"/>
          <p:cNvSpPr>
            <a:spLocks noGrp="1"/>
          </p:cNvSpPr>
          <p:nvPr>
            <p:ph type="sldNum" sz="quarter" idx="10"/>
          </p:nvPr>
        </p:nvSpPr>
        <p:spPr/>
        <p:txBody>
          <a:bodyPr/>
          <a:lstStyle/>
          <a:p>
            <a:fld id="{152C7AC7-6EB8-0444-B537-C59A44D4A7C0}" type="slidenum">
              <a:rPr lang="en-US" smtClean="0"/>
              <a:t>11</a:t>
            </a:fld>
            <a:endParaRPr lang="en-US"/>
          </a:p>
        </p:txBody>
      </p:sp>
    </p:spTree>
    <p:extLst>
      <p:ext uri="{BB962C8B-B14F-4D97-AF65-F5344CB8AC3E}">
        <p14:creationId xmlns:p14="http://schemas.microsoft.com/office/powerpoint/2010/main" val="16724506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these new methods also have to be specifically named.</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Just like run, these methods are called by Java, not by</a:t>
            </a:r>
            <a:r>
              <a:rPr lang="en-US" sz="1200" kern="1200" baseline="0" dirty="0">
                <a:solidFill>
                  <a:schemeClr val="tx1"/>
                </a:solidFill>
                <a:effectLst/>
                <a:latin typeface="+mn-lt"/>
                <a:ea typeface="+mn-ea"/>
                <a:cs typeface="+mn-cs"/>
              </a:rPr>
              <a:t> our code!</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52C7AC7-6EB8-0444-B537-C59A44D4A7C0}" type="slidenum">
              <a:rPr lang="en-US" smtClean="0"/>
              <a:t>12</a:t>
            </a:fld>
            <a:endParaRPr lang="en-US"/>
          </a:p>
        </p:txBody>
      </p:sp>
    </p:spTree>
    <p:extLst>
      <p:ext uri="{BB962C8B-B14F-4D97-AF65-F5344CB8AC3E}">
        <p14:creationId xmlns:p14="http://schemas.microsoft.com/office/powerpoint/2010/main" val="8596732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8435" name="Rectangle 3"/>
          <p:cNvSpPr>
            <a:spLocks noGrp="1" noChangeArrowheads="1"/>
          </p:cNvSpPr>
          <p:nvPr>
            <p:ph type="ctrTitle"/>
          </p:nvPr>
        </p:nvSpPr>
        <p:spPr>
          <a:xfrm>
            <a:off x="685800" y="1600200"/>
            <a:ext cx="7772400" cy="2057400"/>
          </a:xfrm>
        </p:spPr>
        <p:txBody>
          <a:bodyPr/>
          <a:lstStyle>
            <a:lvl1pPr>
              <a:defRPr>
                <a:solidFill>
                  <a:schemeClr val="tx1"/>
                </a:solidFill>
                <a:latin typeface="Calibri" charset="0"/>
              </a:defRPr>
            </a:lvl1pPr>
          </a:lstStyle>
          <a:p>
            <a:pPr lvl="0"/>
            <a:r>
              <a:rPr lang="en-US" altLang="x-none" noProof="0"/>
              <a:t>Click to edit Master title style</a:t>
            </a:r>
            <a:endParaRPr lang="x-none" altLang="x-none" noProof="0"/>
          </a:p>
        </p:txBody>
      </p:sp>
      <p:sp>
        <p:nvSpPr>
          <p:cNvPr id="18436" name="Rectangle 4"/>
          <p:cNvSpPr>
            <a:spLocks noGrp="1" noChangeArrowheads="1"/>
          </p:cNvSpPr>
          <p:nvPr>
            <p:ph type="subTitle" idx="1"/>
          </p:nvPr>
        </p:nvSpPr>
        <p:spPr>
          <a:xfrm>
            <a:off x="1371600" y="4419600"/>
            <a:ext cx="6400800" cy="1524000"/>
          </a:xfrm>
        </p:spPr>
        <p:txBody>
          <a:bodyPr/>
          <a:lstStyle>
            <a:lvl1pPr marL="0" indent="0" algn="ctr">
              <a:buFontTx/>
              <a:buNone/>
              <a:defRPr/>
            </a:lvl1pPr>
          </a:lstStyle>
          <a:p>
            <a:pPr lvl="0"/>
            <a:r>
              <a:rPr lang="en-US" altLang="x-none" noProof="0"/>
              <a:t>Click to edit Master subtitle style</a:t>
            </a:r>
          </a:p>
        </p:txBody>
      </p:sp>
      <p:sp>
        <p:nvSpPr>
          <p:cNvPr id="18440" name="AutoShape 3"/>
          <p:cNvSpPr>
            <a:spLocks noChangeArrowheads="1"/>
          </p:cNvSpPr>
          <p:nvPr/>
        </p:nvSpPr>
        <p:spPr bwMode="auto">
          <a:xfrm>
            <a:off x="0" y="0"/>
            <a:ext cx="9144000" cy="838200"/>
          </a:xfrm>
          <a:prstGeom prst="roundRect">
            <a:avLst>
              <a:gd name="adj" fmla="val 111"/>
            </a:avLst>
          </a:prstGeom>
          <a:solidFill>
            <a:srgbClr val="C3D69B"/>
          </a:solidFill>
          <a:ln w="9398">
            <a:noFill/>
            <a:miter lim="800000"/>
            <a:headEnd/>
            <a:tailEnd/>
          </a:ln>
        </p:spPr>
        <p:txBody>
          <a:bodyPr wrap="none" lIns="91432" tIns="45716" rIns="91432" bIns="45716" anchor="ctr"/>
          <a:lstStyle>
            <a:lvl1pPr defTabSz="457200">
              <a:defRPr>
                <a:solidFill>
                  <a:schemeClr val="tx1"/>
                </a:solidFill>
                <a:latin typeface="Arial" charset="0"/>
              </a:defRPr>
            </a:lvl1pPr>
            <a:lvl2pPr marL="742950" indent="-285750" defTabSz="457200">
              <a:defRPr>
                <a:solidFill>
                  <a:schemeClr val="tx1"/>
                </a:solidFill>
                <a:latin typeface="Arial" charset="0"/>
              </a:defRPr>
            </a:lvl2pPr>
            <a:lvl3pPr marL="1143000" indent="-228600" defTabSz="457200">
              <a:defRPr>
                <a:solidFill>
                  <a:schemeClr val="tx1"/>
                </a:solidFill>
                <a:latin typeface="Arial" charset="0"/>
              </a:defRPr>
            </a:lvl3pPr>
            <a:lvl4pPr marL="1598613" indent="-227013" defTabSz="457200">
              <a:defRPr>
                <a:solidFill>
                  <a:schemeClr val="tx1"/>
                </a:solidFill>
                <a:latin typeface="Arial" charset="0"/>
              </a:defRPr>
            </a:lvl4pPr>
            <a:lvl5pPr marL="2057400" indent="-228600"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nSpc>
                <a:spcPct val="93000"/>
              </a:lnSpc>
              <a:buClr>
                <a:srgbClr val="000000"/>
              </a:buClr>
              <a:buSzPct val="100000"/>
              <a:buFont typeface="Andale Mono" charset="0"/>
              <a:buNone/>
            </a:pPr>
            <a:endParaRPr lang="x-none" altLang="x-none" sz="1800">
              <a:latin typeface="Calibri" charset="0"/>
              <a:ea typeface="Arial" charset="0"/>
              <a:cs typeface="Arial" charset="0"/>
            </a:endParaRPr>
          </a:p>
        </p:txBody>
      </p:sp>
      <p:sp>
        <p:nvSpPr>
          <p:cNvPr id="18443" name="Text Box 11"/>
          <p:cNvSpPr txBox="1">
            <a:spLocks noChangeArrowheads="1"/>
          </p:cNvSpPr>
          <p:nvPr/>
        </p:nvSpPr>
        <p:spPr bwMode="auto">
          <a:xfrm>
            <a:off x="685800" y="6400800"/>
            <a:ext cx="77724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20000"/>
              </a:spcBef>
            </a:pPr>
            <a:r>
              <a:rPr lang="en-US" altLang="x-none" sz="800"/>
              <a:t>This document is copyright (C) Stanford Computer Science and Marty Stepp, licensed under Creative Commons Attribution 2.5 License.  All rights reserved.</a:t>
            </a:r>
            <a:br>
              <a:rPr lang="en-US" altLang="x-none" sz="800"/>
            </a:br>
            <a:r>
              <a:rPr lang="en-US" altLang="x-none" sz="800"/>
              <a:t>Based on slides created by Keith Schwarz, Mehran Sahami, Eric Roberts, Stuart Reges, and others.</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81800" y="0"/>
            <a:ext cx="2209800" cy="6477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 y="0"/>
            <a:ext cx="6477000" cy="6477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8"/>
            <a:ext cx="78867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52400" y="1295400"/>
            <a:ext cx="4343400" cy="5181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95400"/>
            <a:ext cx="4343400" cy="5181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365125"/>
            <a:ext cx="7886700" cy="1325563"/>
          </a:xfrm>
        </p:spPr>
        <p:txBody>
          <a:bodyPr/>
          <a:lstStyle/>
          <a:p>
            <a:r>
              <a:rPr lang="en-US"/>
              <a:t>Click to edit Master title style</a:t>
            </a:r>
          </a:p>
        </p:txBody>
      </p:sp>
      <p:sp>
        <p:nvSpPr>
          <p:cNvPr id="3" name="Text Placeholder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30238" y="2505075"/>
            <a:ext cx="386873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7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0"/>
            <a:ext cx="82296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altLang="x-none" dirty="0"/>
              <a:t>Click to edit title style</a:t>
            </a:r>
          </a:p>
        </p:txBody>
      </p:sp>
      <p:sp>
        <p:nvSpPr>
          <p:cNvPr id="6" name="AutoShape 3">
            <a:extLst>
              <a:ext uri="{FF2B5EF4-FFF2-40B4-BE49-F238E27FC236}">
                <a16:creationId xmlns:a16="http://schemas.microsoft.com/office/drawing/2014/main" id="{CC354509-3AE8-D643-894C-DD042128BF7A}"/>
              </a:ext>
            </a:extLst>
          </p:cNvPr>
          <p:cNvSpPr>
            <a:spLocks noChangeArrowheads="1"/>
          </p:cNvSpPr>
          <p:nvPr userDrawn="1"/>
        </p:nvSpPr>
        <p:spPr bwMode="auto">
          <a:xfrm>
            <a:off x="0" y="0"/>
            <a:ext cx="9144000" cy="838200"/>
          </a:xfrm>
          <a:prstGeom prst="roundRect">
            <a:avLst>
              <a:gd name="adj" fmla="val 111"/>
            </a:avLst>
          </a:prstGeom>
          <a:solidFill>
            <a:srgbClr val="C3D69B"/>
          </a:solidFill>
          <a:ln w="9398">
            <a:noFill/>
            <a:miter lim="800000"/>
            <a:headEnd/>
            <a:tailEnd/>
          </a:ln>
        </p:spPr>
        <p:txBody>
          <a:bodyPr wrap="none" lIns="91432" tIns="45716" rIns="91432" bIns="45716" anchor="ctr"/>
          <a:lstStyle>
            <a:lvl1pPr defTabSz="457200">
              <a:defRPr>
                <a:solidFill>
                  <a:schemeClr val="tx1"/>
                </a:solidFill>
                <a:latin typeface="Arial" charset="0"/>
              </a:defRPr>
            </a:lvl1pPr>
            <a:lvl2pPr marL="742950" indent="-285750" defTabSz="457200">
              <a:defRPr>
                <a:solidFill>
                  <a:schemeClr val="tx1"/>
                </a:solidFill>
                <a:latin typeface="Arial" charset="0"/>
              </a:defRPr>
            </a:lvl2pPr>
            <a:lvl3pPr marL="1143000" indent="-228600" defTabSz="457200">
              <a:defRPr>
                <a:solidFill>
                  <a:schemeClr val="tx1"/>
                </a:solidFill>
                <a:latin typeface="Arial" charset="0"/>
              </a:defRPr>
            </a:lvl3pPr>
            <a:lvl4pPr marL="1598613" indent="-227013" defTabSz="457200">
              <a:defRPr>
                <a:solidFill>
                  <a:schemeClr val="tx1"/>
                </a:solidFill>
                <a:latin typeface="Arial" charset="0"/>
              </a:defRPr>
            </a:lvl4pPr>
            <a:lvl5pPr marL="2057400" indent="-228600"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nSpc>
                <a:spcPct val="93000"/>
              </a:lnSpc>
              <a:buClr>
                <a:srgbClr val="000000"/>
              </a:buClr>
              <a:buSzPct val="100000"/>
              <a:buFont typeface="Andale Mono" charset="0"/>
              <a:buNone/>
            </a:pPr>
            <a:endParaRPr lang="x-none" altLang="x-none" sz="1800">
              <a:latin typeface="Calibri" charset="0"/>
              <a:ea typeface="Arial" charset="0"/>
              <a:cs typeface="Arial" charset="0"/>
            </a:endParaRPr>
          </a:p>
        </p:txBody>
      </p:sp>
      <p:sp>
        <p:nvSpPr>
          <p:cNvPr id="1027" name="Rectangle 3"/>
          <p:cNvSpPr>
            <a:spLocks noGrp="1" noChangeArrowheads="1"/>
          </p:cNvSpPr>
          <p:nvPr>
            <p:ph type="body" idx="1"/>
          </p:nvPr>
        </p:nvSpPr>
        <p:spPr bwMode="auto">
          <a:xfrm>
            <a:off x="152400" y="1295400"/>
            <a:ext cx="883920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ltLang="x-none"/>
              <a:t>Click to edit Master text styles</a:t>
            </a:r>
          </a:p>
          <a:p>
            <a:pPr lvl="1"/>
            <a:r>
              <a:rPr lang="en-US" altLang="x-none"/>
              <a:t>Second level</a:t>
            </a:r>
          </a:p>
          <a:p>
            <a:pPr lvl="2"/>
            <a:r>
              <a:rPr lang="en-US" altLang="x-none"/>
              <a:t>Third level</a:t>
            </a:r>
          </a:p>
          <a:p>
            <a:pPr lvl="3"/>
            <a:r>
              <a:rPr lang="en-US" altLang="x-none"/>
              <a:t>Fourth level</a:t>
            </a:r>
          </a:p>
          <a:p>
            <a:pPr lvl="4"/>
            <a:r>
              <a:rPr lang="en-US" altLang="x-none"/>
              <a:t>Fifth level</a:t>
            </a:r>
          </a:p>
        </p:txBody>
      </p:sp>
      <p:sp>
        <p:nvSpPr>
          <p:cNvPr id="4" name="Slide Number Placeholder 3"/>
          <p:cNvSpPr txBox="1">
            <a:spLocks noGrp="1"/>
          </p:cNvSpPr>
          <p:nvPr/>
        </p:nvSpPr>
        <p:spPr>
          <a:xfrm>
            <a:off x="8229600" y="6356350"/>
            <a:ext cx="762000" cy="365125"/>
          </a:xfrm>
          <a:prstGeom prst="rect">
            <a:avLst/>
          </a:prstGeom>
          <a:noFill/>
        </p:spPr>
        <p:txBody>
          <a:bodyPr lIns="0" tIns="0" rIns="0" bIns="0" anchor="b"/>
          <a:lstStyle/>
          <a:p>
            <a:pPr algn="r">
              <a:spcBef>
                <a:spcPts val="500"/>
              </a:spcBef>
            </a:pPr>
            <a:fld id="{08267DFD-02E1-ED47-A842-BD1D585199FF}" type="slidenum">
              <a:rPr lang="en-US" altLang="x-none" sz="1200">
                <a:solidFill>
                  <a:srgbClr val="424242"/>
                </a:solidFill>
                <a:latin typeface="Verdana" charset="0"/>
              </a:rPr>
              <a:pPr algn="r">
                <a:spcBef>
                  <a:spcPts val="500"/>
                </a:spcBef>
              </a:pPr>
              <a:t>‹#›</a:t>
            </a:fld>
            <a:endParaRPr lang="en-US" altLang="x-none" sz="1800">
              <a:latin typeface="Arial" charset="0"/>
            </a:endParaRPr>
          </a:p>
        </p:txBody>
      </p:sp>
    </p:spTree>
    <p:extLst>
      <p:ext uri="{BB962C8B-B14F-4D97-AF65-F5344CB8AC3E}">
        <p14:creationId xmlns:p14="http://schemas.microsoft.com/office/powerpoint/2010/main" val="1948930244"/>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ctr" rtl="0" eaLnBrk="1" fontAlgn="base" hangingPunct="1">
        <a:spcBef>
          <a:spcPct val="0"/>
        </a:spcBef>
        <a:spcAft>
          <a:spcPct val="0"/>
        </a:spcAft>
        <a:defRPr sz="4400" b="1" kern="1200">
          <a:solidFill>
            <a:schemeClr val="tx1"/>
          </a:solidFill>
          <a:latin typeface="Century Gothic" panose="020B0502020202020204" pitchFamily="34" charset="0"/>
          <a:ea typeface="+mj-ea"/>
          <a:cs typeface="+mj-cs"/>
        </a:defRPr>
      </a:lvl1pPr>
      <a:lvl2pPr algn="ctr" rtl="0" eaLnBrk="1" fontAlgn="base" hangingPunct="1">
        <a:spcBef>
          <a:spcPct val="0"/>
        </a:spcBef>
        <a:spcAft>
          <a:spcPct val="0"/>
        </a:spcAft>
        <a:defRPr sz="4400" b="1">
          <a:solidFill>
            <a:schemeClr val="bg1"/>
          </a:solidFill>
          <a:latin typeface="Tahoma" charset="0"/>
        </a:defRPr>
      </a:lvl2pPr>
      <a:lvl3pPr algn="ctr" rtl="0" eaLnBrk="1" fontAlgn="base" hangingPunct="1">
        <a:spcBef>
          <a:spcPct val="0"/>
        </a:spcBef>
        <a:spcAft>
          <a:spcPct val="0"/>
        </a:spcAft>
        <a:defRPr sz="4400" b="1">
          <a:solidFill>
            <a:schemeClr val="bg1"/>
          </a:solidFill>
          <a:latin typeface="Tahoma" charset="0"/>
        </a:defRPr>
      </a:lvl3pPr>
      <a:lvl4pPr algn="ctr" rtl="0" eaLnBrk="1" fontAlgn="base" hangingPunct="1">
        <a:spcBef>
          <a:spcPct val="0"/>
        </a:spcBef>
        <a:spcAft>
          <a:spcPct val="0"/>
        </a:spcAft>
        <a:defRPr sz="4400" b="1">
          <a:solidFill>
            <a:schemeClr val="bg1"/>
          </a:solidFill>
          <a:latin typeface="Tahoma" charset="0"/>
        </a:defRPr>
      </a:lvl4pPr>
      <a:lvl5pPr algn="ctr" rtl="0" eaLnBrk="1" fontAlgn="base" hangingPunct="1">
        <a:spcBef>
          <a:spcPct val="0"/>
        </a:spcBef>
        <a:spcAft>
          <a:spcPct val="0"/>
        </a:spcAft>
        <a:defRPr sz="4400" b="1">
          <a:solidFill>
            <a:schemeClr val="bg1"/>
          </a:solidFill>
          <a:latin typeface="Tahoma" charset="0"/>
        </a:defRPr>
      </a:lvl5pPr>
      <a:lvl6pPr marL="457200" algn="ctr" rtl="0" eaLnBrk="1" fontAlgn="base" hangingPunct="1">
        <a:spcBef>
          <a:spcPct val="0"/>
        </a:spcBef>
        <a:spcAft>
          <a:spcPct val="0"/>
        </a:spcAft>
        <a:defRPr sz="4400" b="1">
          <a:solidFill>
            <a:schemeClr val="bg1"/>
          </a:solidFill>
          <a:latin typeface="Tahoma" charset="0"/>
        </a:defRPr>
      </a:lvl6pPr>
      <a:lvl7pPr marL="914400" algn="ctr" rtl="0" eaLnBrk="1" fontAlgn="base" hangingPunct="1">
        <a:spcBef>
          <a:spcPct val="0"/>
        </a:spcBef>
        <a:spcAft>
          <a:spcPct val="0"/>
        </a:spcAft>
        <a:defRPr sz="4400" b="1">
          <a:solidFill>
            <a:schemeClr val="bg1"/>
          </a:solidFill>
          <a:latin typeface="Tahoma" charset="0"/>
        </a:defRPr>
      </a:lvl7pPr>
      <a:lvl8pPr marL="1371600" algn="ctr" rtl="0" eaLnBrk="1" fontAlgn="base" hangingPunct="1">
        <a:spcBef>
          <a:spcPct val="0"/>
        </a:spcBef>
        <a:spcAft>
          <a:spcPct val="0"/>
        </a:spcAft>
        <a:defRPr sz="4400" b="1">
          <a:solidFill>
            <a:schemeClr val="bg1"/>
          </a:solidFill>
          <a:latin typeface="Tahoma" charset="0"/>
        </a:defRPr>
      </a:lvl8pPr>
      <a:lvl9pPr marL="1828800" algn="ctr" rtl="0" eaLnBrk="1" fontAlgn="base" hangingPunct="1">
        <a:spcBef>
          <a:spcPct val="0"/>
        </a:spcBef>
        <a:spcAft>
          <a:spcPct val="0"/>
        </a:spcAft>
        <a:defRPr sz="4400" b="1">
          <a:solidFill>
            <a:schemeClr val="bg1"/>
          </a:solidFill>
          <a:latin typeface="Tahoma" charset="0"/>
        </a:defRPr>
      </a:lvl9pPr>
    </p:titleStyle>
    <p:bodyStyle>
      <a:lvl1pPr marL="230188" indent="-230188" algn="l" rtl="0" eaLnBrk="1" fontAlgn="base" hangingPunct="1">
        <a:spcBef>
          <a:spcPct val="20000"/>
        </a:spcBef>
        <a:spcAft>
          <a:spcPct val="0"/>
        </a:spcAft>
        <a:buChar char="•"/>
        <a:defRPr sz="2400" kern="1200">
          <a:solidFill>
            <a:schemeClr val="tx1"/>
          </a:solidFill>
          <a:latin typeface="+mn-lt"/>
          <a:ea typeface="+mn-ea"/>
          <a:cs typeface="+mn-cs"/>
        </a:defRPr>
      </a:lvl1pPr>
      <a:lvl2pPr marL="571500" indent="-227013" algn="l" rtl="0" eaLnBrk="1" fontAlgn="base" hangingPunct="1">
        <a:spcBef>
          <a:spcPct val="20000"/>
        </a:spcBef>
        <a:spcAft>
          <a:spcPct val="0"/>
        </a:spcAft>
        <a:buChar char="–"/>
        <a:defRPr sz="2200" kern="1200">
          <a:solidFill>
            <a:schemeClr val="tx1"/>
          </a:solidFill>
          <a:latin typeface="+mn-lt"/>
          <a:ea typeface="+mn-ea"/>
          <a:cs typeface="+mn-cs"/>
        </a:defRPr>
      </a:lvl2pPr>
      <a:lvl3pPr marL="855663" indent="-169863" algn="l" rtl="0" eaLnBrk="1" fontAlgn="base" hangingPunct="1">
        <a:spcBef>
          <a:spcPct val="20000"/>
        </a:spcBef>
        <a:spcAft>
          <a:spcPct val="0"/>
        </a:spcAft>
        <a:buChar char="•"/>
        <a:defRPr sz="2000" kern="1200">
          <a:solidFill>
            <a:schemeClr val="tx1"/>
          </a:solidFill>
          <a:latin typeface="+mn-lt"/>
          <a:ea typeface="+mn-ea"/>
          <a:cs typeface="+mn-cs"/>
        </a:defRPr>
      </a:lvl3pPr>
      <a:lvl4pPr marL="1144588" indent="-174625" algn="l" rtl="0" eaLnBrk="1" fontAlgn="base" hangingPunct="1">
        <a:spcBef>
          <a:spcPct val="20000"/>
        </a:spcBef>
        <a:spcAft>
          <a:spcPct val="0"/>
        </a:spcAft>
        <a:buChar char="–"/>
        <a:defRPr kern="1200">
          <a:solidFill>
            <a:schemeClr val="tx1"/>
          </a:solidFill>
          <a:latin typeface="+mn-lt"/>
          <a:ea typeface="+mn-ea"/>
          <a:cs typeface="+mn-cs"/>
        </a:defRPr>
      </a:lvl4pPr>
      <a:lvl5pPr marL="1487488" indent="-228600" algn="l" rtl="0" eaLnBrk="1" fontAlgn="base" hangingPunct="1">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3.png"/><Relationship Id="rId7" Type="http://schemas.microsoft.com/office/2007/relationships/hdphoto" Target="../media/hdphoto2.wdp"/><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5.png"/><Relationship Id="rId5" Type="http://schemas.microsoft.com/office/2007/relationships/hdphoto" Target="../media/hdphoto1.wdp"/><Relationship Id="rId10" Type="http://schemas.microsoft.com/office/2007/relationships/hdphoto" Target="../media/hdphoto4.wdp"/><Relationship Id="rId4" Type="http://schemas.openxmlformats.org/officeDocument/2006/relationships/image" Target="../media/image4.png"/><Relationship Id="rId9" Type="http://schemas.openxmlformats.org/officeDocument/2006/relationships/image" Target="../media/image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png"/><Relationship Id="rId1" Type="http://schemas.openxmlformats.org/officeDocument/2006/relationships/slideLayout" Target="../slideLayouts/slideLayout2.xml"/><Relationship Id="rId4" Type="http://schemas.microsoft.com/office/2007/relationships/hdphoto" Target="../media/hdphoto5.wdp"/></Relationships>
</file>

<file path=ppt/slides/_rels/slide45.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46.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47.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48.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49.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51.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52.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53.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17.png"/><Relationship Id="rId5" Type="http://schemas.microsoft.com/office/2007/relationships/hdphoto" Target="../media/hdphoto8.wdp"/><Relationship Id="rId4" Type="http://schemas.openxmlformats.org/officeDocument/2006/relationships/image" Target="../media/image14.png"/></Relationships>
</file>

<file path=ppt/slides/_rels/slide54.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17.png"/><Relationship Id="rId5" Type="http://schemas.microsoft.com/office/2007/relationships/hdphoto" Target="../media/hdphoto10.wdp"/><Relationship Id="rId4" Type="http://schemas.openxmlformats.org/officeDocument/2006/relationships/image" Target="../media/image14.png"/></Relationships>
</file>

<file path=ppt/slides/_rels/slide55.xml.rels><?xml version="1.0" encoding="UTF-8" standalone="yes"?>
<Relationships xmlns="http://schemas.openxmlformats.org/package/2006/relationships"><Relationship Id="rId3" Type="http://schemas.microsoft.com/office/2007/relationships/hdphoto" Target="../media/hdphoto11.wdp"/><Relationship Id="rId7" Type="http://schemas.openxmlformats.org/officeDocument/2006/relationships/image" Target="../media/image18.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17.png"/><Relationship Id="rId5" Type="http://schemas.microsoft.com/office/2007/relationships/hdphoto" Target="../media/hdphoto12.wdp"/><Relationship Id="rId4" Type="http://schemas.openxmlformats.org/officeDocument/2006/relationships/image" Target="../media/image14.png"/></Relationships>
</file>

<file path=ppt/slides/_rels/slide56.xml.rels><?xml version="1.0" encoding="UTF-8" standalone="yes"?>
<Relationships xmlns="http://schemas.openxmlformats.org/package/2006/relationships"><Relationship Id="rId3" Type="http://schemas.microsoft.com/office/2007/relationships/hdphoto" Target="../media/hdphoto11.wdp"/><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17.png"/><Relationship Id="rId5" Type="http://schemas.microsoft.com/office/2007/relationships/hdphoto" Target="../media/hdphoto12.wdp"/><Relationship Id="rId4" Type="http://schemas.openxmlformats.org/officeDocument/2006/relationships/image" Target="../media/image14.png"/></Relationships>
</file>

<file path=ppt/slides/_rels/slide57.xml.rels><?xml version="1.0" encoding="UTF-8" standalone="yes"?>
<Relationships xmlns="http://schemas.openxmlformats.org/package/2006/relationships"><Relationship Id="rId3" Type="http://schemas.microsoft.com/office/2007/relationships/hdphoto" Target="../media/hdphoto13.wdp"/><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17.png"/><Relationship Id="rId5" Type="http://schemas.microsoft.com/office/2007/relationships/hdphoto" Target="../media/hdphoto5.wdp"/><Relationship Id="rId4" Type="http://schemas.openxmlformats.org/officeDocument/2006/relationships/image" Target="../media/image14.png"/></Relationships>
</file>

<file path=ppt/slides/_rels/slide58.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17.png"/><Relationship Id="rId5" Type="http://schemas.microsoft.com/office/2007/relationships/hdphoto" Target="../media/hdphoto8.wdp"/><Relationship Id="rId4" Type="http://schemas.openxmlformats.org/officeDocument/2006/relationships/image" Target="../media/image14.png"/></Relationships>
</file>

<file path=ppt/slides/_rels/slide59.xml.rels><?xml version="1.0" encoding="UTF-8" standalone="yes"?>
<Relationships xmlns="http://schemas.openxmlformats.org/package/2006/relationships"><Relationship Id="rId3" Type="http://schemas.microsoft.com/office/2007/relationships/hdphoto" Target="../media/hdphoto14.wdp"/><Relationship Id="rId7" Type="http://schemas.openxmlformats.org/officeDocument/2006/relationships/image" Target="../media/image18.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17.png"/><Relationship Id="rId5" Type="http://schemas.microsoft.com/office/2007/relationships/hdphoto" Target="../media/hdphoto15.wdp"/><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microsoft.com/office/2007/relationships/hdphoto" Target="../media/hdphoto16.wdp"/><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17.png"/><Relationship Id="rId5" Type="http://schemas.microsoft.com/office/2007/relationships/hdphoto" Target="../media/hdphoto17.wdp"/><Relationship Id="rId4" Type="http://schemas.openxmlformats.org/officeDocument/2006/relationships/image" Target="../media/image14.png"/></Relationships>
</file>

<file path=ppt/slides/_rels/slide61.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17.png"/><Relationship Id="rId5" Type="http://schemas.microsoft.com/office/2007/relationships/hdphoto" Target="../media/hdphoto18.wdp"/><Relationship Id="rId4" Type="http://schemas.openxmlformats.org/officeDocument/2006/relationships/image" Target="../media/image14.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86756" y="-1"/>
            <a:ext cx="11150833" cy="7002723"/>
          </a:xfrm>
          <a:prstGeom prst="rect">
            <a:avLst/>
          </a:prstGeom>
        </p:spPr>
      </p:pic>
      <p:pic>
        <p:nvPicPr>
          <p:cNvPr id="6" name="Picture 4" descr="C:\Users\Chris\University\Teaching\cs221\WWW\slides\img\stanfor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91200" y="304800"/>
            <a:ext cx="2383383" cy="2378075"/>
          </a:xfrm>
          <a:prstGeom prst="rect">
            <a:avLst/>
          </a:prstGeom>
          <a:noFill/>
          <a:extLst>
            <a:ext uri="{909E8E84-426E-40dd-AFC4-6F175D3DCCD1}">
              <a14:hiddenFill xmlns:a14="http://schemas.microsoft.com/office/drawing/2010/main" xmlns="">
                <a:solidFill>
                  <a:srgbClr val="FFFFFF"/>
                </a:solidFill>
              </a14:hiddenFill>
            </a:ext>
          </a:extLst>
        </p:spPr>
      </p:pic>
      <p:sp>
        <p:nvSpPr>
          <p:cNvPr id="7" name="Rectangle 2"/>
          <p:cNvSpPr txBox="1">
            <a:spLocks noChangeArrowheads="1"/>
          </p:cNvSpPr>
          <p:nvPr/>
        </p:nvSpPr>
        <p:spPr>
          <a:xfrm>
            <a:off x="990600" y="4038600"/>
            <a:ext cx="7391399" cy="2133601"/>
          </a:xfrm>
          <a:prstGeom prst="rect">
            <a:avLst/>
          </a:prstGeom>
          <a:solidFill>
            <a:schemeClr val="accent1">
              <a:lumMod val="20000"/>
              <a:lumOff val="80000"/>
              <a:alpha val="60000"/>
            </a:schemeClr>
          </a:solidFill>
          <a:ln w="38100" cap="flat" cmpd="sng" algn="ctr">
            <a:solidFill>
              <a:srgbClr val="0000FF"/>
            </a:solidFill>
            <a:prstDash val="solid"/>
          </a:ln>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9144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a:solidFill>
                  <a:schemeClr val="tx1"/>
                </a:solidFill>
                <a:latin typeface="Century Gothic"/>
                <a:cs typeface="Century Gothic"/>
              </a:rPr>
              <a:t>Events</a:t>
            </a:r>
          </a:p>
        </p:txBody>
      </p:sp>
    </p:spTree>
    <p:extLst>
      <p:ext uri="{BB962C8B-B14F-4D97-AF65-F5344CB8AC3E}">
        <p14:creationId xmlns:p14="http://schemas.microsoft.com/office/powerpoint/2010/main" val="23288814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9346" name="Rectangle 2"/>
          <p:cNvSpPr>
            <a:spLocks noGrp="1" noChangeArrowheads="1"/>
          </p:cNvSpPr>
          <p:nvPr>
            <p:ph type="title"/>
          </p:nvPr>
        </p:nvSpPr>
        <p:spPr/>
        <p:txBody>
          <a:bodyPr/>
          <a:lstStyle/>
          <a:p>
            <a:r>
              <a:rPr lang="en-US" altLang="x-none" dirty="0"/>
              <a:t>Events</a:t>
            </a:r>
          </a:p>
        </p:txBody>
      </p:sp>
      <p:sp>
        <p:nvSpPr>
          <p:cNvPr id="1209347" name="Rectangle 3"/>
          <p:cNvSpPr>
            <a:spLocks noGrp="1" noChangeArrowheads="1"/>
          </p:cNvSpPr>
          <p:nvPr>
            <p:ph type="body" idx="1"/>
          </p:nvPr>
        </p:nvSpPr>
        <p:spPr/>
        <p:txBody>
          <a:bodyPr/>
          <a:lstStyle/>
          <a:p>
            <a:pPr>
              <a:lnSpc>
                <a:spcPct val="80000"/>
              </a:lnSpc>
              <a:buFontTx/>
              <a:buNone/>
            </a:pPr>
            <a:endParaRPr lang="en-US" altLang="x-none" sz="2800" dirty="0">
              <a:solidFill>
                <a:srgbClr val="00B050"/>
              </a:solidFill>
              <a:latin typeface="Consolas" charset="0"/>
            </a:endParaRPr>
          </a:p>
          <a:p>
            <a:pPr>
              <a:lnSpc>
                <a:spcPct val="80000"/>
              </a:lnSpc>
              <a:buFontTx/>
              <a:buNone/>
            </a:pPr>
            <a:r>
              <a:rPr lang="en-US" altLang="x-none" sz="2800" b="1" dirty="0">
                <a:solidFill>
                  <a:srgbClr val="7030A0"/>
                </a:solidFill>
                <a:latin typeface="Consolas" charset="0"/>
              </a:rPr>
              <a:t>public</a:t>
            </a:r>
            <a:r>
              <a:rPr lang="en-US" altLang="x-none" sz="2800" dirty="0">
                <a:latin typeface="Consolas" charset="0"/>
              </a:rPr>
              <a:t> </a:t>
            </a:r>
            <a:r>
              <a:rPr lang="en-US" altLang="x-none" sz="2800" b="1" dirty="0">
                <a:solidFill>
                  <a:srgbClr val="7030A0"/>
                </a:solidFill>
                <a:latin typeface="Consolas" charset="0"/>
              </a:rPr>
              <a:t>void</a:t>
            </a:r>
            <a:r>
              <a:rPr lang="en-US" altLang="x-none" sz="2800" dirty="0">
                <a:latin typeface="Consolas" charset="0"/>
              </a:rPr>
              <a:t> run() {</a:t>
            </a:r>
          </a:p>
          <a:p>
            <a:pPr>
              <a:lnSpc>
                <a:spcPct val="80000"/>
              </a:lnSpc>
              <a:buFontTx/>
              <a:buNone/>
            </a:pPr>
            <a:r>
              <a:rPr lang="en-US" altLang="x-none" sz="2800" dirty="0">
                <a:latin typeface="Consolas" charset="0"/>
              </a:rPr>
              <a:t>    </a:t>
            </a:r>
            <a:r>
              <a:rPr lang="en-US" altLang="x-none" sz="2800" dirty="0">
                <a:solidFill>
                  <a:srgbClr val="00B050"/>
                </a:solidFill>
                <a:latin typeface="Consolas" charset="0"/>
              </a:rPr>
              <a:t>// Java runs this when program launches</a:t>
            </a:r>
          </a:p>
          <a:p>
            <a:pPr>
              <a:lnSpc>
                <a:spcPct val="80000"/>
              </a:lnSpc>
              <a:buFontTx/>
              <a:buNone/>
            </a:pPr>
            <a:r>
              <a:rPr lang="en-US" altLang="x-none" sz="2800" dirty="0">
                <a:latin typeface="Consolas" charset="0"/>
              </a:rPr>
              <a:t>}</a:t>
            </a:r>
          </a:p>
        </p:txBody>
      </p:sp>
    </p:spTree>
    <p:extLst>
      <p:ext uri="{BB962C8B-B14F-4D97-AF65-F5344CB8AC3E}">
        <p14:creationId xmlns:p14="http://schemas.microsoft.com/office/powerpoint/2010/main" val="13458669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9346" name="Rectangle 2"/>
          <p:cNvSpPr>
            <a:spLocks noGrp="1" noChangeArrowheads="1"/>
          </p:cNvSpPr>
          <p:nvPr>
            <p:ph type="title"/>
          </p:nvPr>
        </p:nvSpPr>
        <p:spPr/>
        <p:txBody>
          <a:bodyPr/>
          <a:lstStyle/>
          <a:p>
            <a:r>
              <a:rPr lang="en-US" altLang="x-none" dirty="0"/>
              <a:t>Events</a:t>
            </a:r>
          </a:p>
        </p:txBody>
      </p:sp>
      <p:sp>
        <p:nvSpPr>
          <p:cNvPr id="1209347" name="Rectangle 3"/>
          <p:cNvSpPr>
            <a:spLocks noGrp="1" noChangeArrowheads="1"/>
          </p:cNvSpPr>
          <p:nvPr>
            <p:ph type="body" idx="1"/>
          </p:nvPr>
        </p:nvSpPr>
        <p:spPr/>
        <p:txBody>
          <a:bodyPr/>
          <a:lstStyle/>
          <a:p>
            <a:pPr>
              <a:lnSpc>
                <a:spcPct val="80000"/>
              </a:lnSpc>
              <a:buFontTx/>
              <a:buNone/>
            </a:pPr>
            <a:endParaRPr lang="en-US" altLang="x-none" sz="2800" dirty="0">
              <a:solidFill>
                <a:srgbClr val="00B050"/>
              </a:solidFill>
              <a:latin typeface="Consolas" charset="0"/>
            </a:endParaRPr>
          </a:p>
          <a:p>
            <a:pPr>
              <a:lnSpc>
                <a:spcPct val="80000"/>
              </a:lnSpc>
              <a:buFontTx/>
              <a:buNone/>
            </a:pPr>
            <a:r>
              <a:rPr lang="en-US" altLang="x-none" sz="2800" b="1" dirty="0">
                <a:solidFill>
                  <a:srgbClr val="7030A0"/>
                </a:solidFill>
                <a:latin typeface="Consolas" charset="0"/>
              </a:rPr>
              <a:t>public</a:t>
            </a:r>
            <a:r>
              <a:rPr lang="en-US" altLang="x-none" sz="2800" dirty="0">
                <a:latin typeface="Consolas" charset="0"/>
              </a:rPr>
              <a:t> </a:t>
            </a:r>
            <a:r>
              <a:rPr lang="en-US" altLang="x-none" sz="2800" b="1" dirty="0">
                <a:solidFill>
                  <a:srgbClr val="7030A0"/>
                </a:solidFill>
                <a:latin typeface="Consolas" charset="0"/>
              </a:rPr>
              <a:t>void</a:t>
            </a:r>
            <a:r>
              <a:rPr lang="en-US" altLang="x-none" sz="2800" dirty="0">
                <a:latin typeface="Consolas" charset="0"/>
              </a:rPr>
              <a:t> run() {</a:t>
            </a:r>
          </a:p>
          <a:p>
            <a:pPr>
              <a:lnSpc>
                <a:spcPct val="80000"/>
              </a:lnSpc>
              <a:buFontTx/>
              <a:buNone/>
            </a:pPr>
            <a:r>
              <a:rPr lang="en-US" altLang="x-none" sz="2800" dirty="0">
                <a:latin typeface="Consolas" charset="0"/>
              </a:rPr>
              <a:t>    </a:t>
            </a:r>
            <a:r>
              <a:rPr lang="en-US" altLang="x-none" sz="2800" dirty="0">
                <a:solidFill>
                  <a:srgbClr val="00B050"/>
                </a:solidFill>
                <a:latin typeface="Consolas" charset="0"/>
              </a:rPr>
              <a:t>// Java runs this when program launches</a:t>
            </a:r>
          </a:p>
          <a:p>
            <a:pPr>
              <a:lnSpc>
                <a:spcPct val="80000"/>
              </a:lnSpc>
              <a:buFontTx/>
              <a:buNone/>
            </a:pPr>
            <a:r>
              <a:rPr lang="en-US" altLang="x-none" sz="2800" dirty="0">
                <a:latin typeface="Consolas" charset="0"/>
              </a:rPr>
              <a:t>}</a:t>
            </a:r>
          </a:p>
          <a:p>
            <a:pPr>
              <a:lnSpc>
                <a:spcPct val="80000"/>
              </a:lnSpc>
              <a:buFontTx/>
              <a:buNone/>
            </a:pPr>
            <a:endParaRPr lang="en-US" altLang="x-none" sz="2800" dirty="0">
              <a:latin typeface="Consolas" charset="0"/>
            </a:endParaRPr>
          </a:p>
          <a:p>
            <a:pPr>
              <a:lnSpc>
                <a:spcPct val="80000"/>
              </a:lnSpc>
              <a:buFontTx/>
              <a:buNone/>
            </a:pPr>
            <a:r>
              <a:rPr lang="en-US" altLang="x-none" sz="2800" b="1" dirty="0">
                <a:solidFill>
                  <a:srgbClr val="7030A0"/>
                </a:solidFill>
                <a:latin typeface="Consolas" charset="0"/>
              </a:rPr>
              <a:t>public</a:t>
            </a:r>
            <a:r>
              <a:rPr lang="en-US" altLang="x-none" sz="2800" dirty="0">
                <a:latin typeface="Consolas" charset="0"/>
              </a:rPr>
              <a:t> </a:t>
            </a:r>
            <a:r>
              <a:rPr lang="en-US" altLang="x-none" sz="2800" b="1" dirty="0">
                <a:solidFill>
                  <a:srgbClr val="7030A0"/>
                </a:solidFill>
                <a:latin typeface="Consolas" charset="0"/>
              </a:rPr>
              <a:t>void</a:t>
            </a:r>
            <a:r>
              <a:rPr lang="en-US" altLang="x-none" sz="2800" dirty="0">
                <a:latin typeface="Consolas" charset="0"/>
              </a:rPr>
              <a:t> </a:t>
            </a:r>
            <a:r>
              <a:rPr lang="en-US" altLang="x-none" sz="2800" dirty="0" err="1">
                <a:latin typeface="Consolas" charset="0"/>
              </a:rPr>
              <a:t>mouseClicked</a:t>
            </a:r>
            <a:r>
              <a:rPr lang="en-US" altLang="x-none" sz="2800" dirty="0">
                <a:latin typeface="Consolas" charset="0"/>
              </a:rPr>
              <a:t>(</a:t>
            </a:r>
            <a:r>
              <a:rPr lang="en-US" altLang="x-none" sz="2800" dirty="0" err="1">
                <a:latin typeface="Consolas" charset="0"/>
              </a:rPr>
              <a:t>MouseEvent</a:t>
            </a:r>
            <a:r>
              <a:rPr lang="en-US" altLang="x-none" sz="2800" dirty="0">
                <a:latin typeface="Consolas" charset="0"/>
              </a:rPr>
              <a:t> event) {</a:t>
            </a:r>
          </a:p>
          <a:p>
            <a:pPr>
              <a:lnSpc>
                <a:spcPct val="80000"/>
              </a:lnSpc>
              <a:buFontTx/>
              <a:buNone/>
            </a:pPr>
            <a:r>
              <a:rPr lang="en-US" altLang="x-none" sz="2800" dirty="0">
                <a:latin typeface="Consolas" charset="0"/>
              </a:rPr>
              <a:t>    </a:t>
            </a:r>
            <a:r>
              <a:rPr lang="en-US" altLang="x-none" sz="2800" dirty="0">
                <a:solidFill>
                  <a:srgbClr val="00B050"/>
                </a:solidFill>
                <a:latin typeface="Consolas" charset="0"/>
              </a:rPr>
              <a:t>// Java runs this when mouse is clicked</a:t>
            </a:r>
          </a:p>
          <a:p>
            <a:pPr>
              <a:lnSpc>
                <a:spcPct val="80000"/>
              </a:lnSpc>
              <a:buFontTx/>
              <a:buNone/>
            </a:pPr>
            <a:r>
              <a:rPr lang="en-US" altLang="x-none" sz="2800" dirty="0">
                <a:latin typeface="Consolas" charset="0"/>
              </a:rPr>
              <a:t>}</a:t>
            </a:r>
          </a:p>
        </p:txBody>
      </p:sp>
    </p:spTree>
    <p:extLst>
      <p:ext uri="{BB962C8B-B14F-4D97-AF65-F5344CB8AC3E}">
        <p14:creationId xmlns:p14="http://schemas.microsoft.com/office/powerpoint/2010/main" val="923517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9346" name="Rectangle 2"/>
          <p:cNvSpPr>
            <a:spLocks noGrp="1" noChangeArrowheads="1"/>
          </p:cNvSpPr>
          <p:nvPr>
            <p:ph type="title"/>
          </p:nvPr>
        </p:nvSpPr>
        <p:spPr/>
        <p:txBody>
          <a:bodyPr/>
          <a:lstStyle/>
          <a:p>
            <a:r>
              <a:rPr lang="en-US" altLang="x-none" dirty="0"/>
              <a:t>Events</a:t>
            </a:r>
          </a:p>
        </p:txBody>
      </p:sp>
      <p:sp>
        <p:nvSpPr>
          <p:cNvPr id="1209347" name="Rectangle 3"/>
          <p:cNvSpPr>
            <a:spLocks noGrp="1" noChangeArrowheads="1"/>
          </p:cNvSpPr>
          <p:nvPr>
            <p:ph type="body" idx="1"/>
          </p:nvPr>
        </p:nvSpPr>
        <p:spPr/>
        <p:txBody>
          <a:bodyPr/>
          <a:lstStyle/>
          <a:p>
            <a:pPr>
              <a:lnSpc>
                <a:spcPct val="80000"/>
              </a:lnSpc>
              <a:buFontTx/>
              <a:buNone/>
            </a:pPr>
            <a:endParaRPr lang="en-US" altLang="x-none" sz="2800" dirty="0">
              <a:solidFill>
                <a:srgbClr val="00B050"/>
              </a:solidFill>
              <a:latin typeface="Consolas" charset="0"/>
            </a:endParaRPr>
          </a:p>
          <a:p>
            <a:pPr>
              <a:lnSpc>
                <a:spcPct val="80000"/>
              </a:lnSpc>
              <a:buFontTx/>
              <a:buNone/>
            </a:pPr>
            <a:r>
              <a:rPr lang="en-US" altLang="x-none" sz="2800" b="1" dirty="0">
                <a:solidFill>
                  <a:srgbClr val="7030A0"/>
                </a:solidFill>
                <a:latin typeface="Consolas" charset="0"/>
              </a:rPr>
              <a:t>public</a:t>
            </a:r>
            <a:r>
              <a:rPr lang="en-US" altLang="x-none" sz="2800" dirty="0">
                <a:latin typeface="Consolas" charset="0"/>
              </a:rPr>
              <a:t> </a:t>
            </a:r>
            <a:r>
              <a:rPr lang="en-US" altLang="x-none" sz="2800" b="1" dirty="0">
                <a:solidFill>
                  <a:srgbClr val="7030A0"/>
                </a:solidFill>
                <a:latin typeface="Consolas" charset="0"/>
              </a:rPr>
              <a:t>void</a:t>
            </a:r>
            <a:r>
              <a:rPr lang="en-US" altLang="x-none" sz="2800" dirty="0">
                <a:latin typeface="Consolas" charset="0"/>
              </a:rPr>
              <a:t> run() {</a:t>
            </a:r>
          </a:p>
          <a:p>
            <a:pPr>
              <a:lnSpc>
                <a:spcPct val="80000"/>
              </a:lnSpc>
              <a:buFontTx/>
              <a:buNone/>
            </a:pPr>
            <a:r>
              <a:rPr lang="en-US" altLang="x-none" sz="2800" dirty="0">
                <a:latin typeface="Consolas" charset="0"/>
              </a:rPr>
              <a:t>    </a:t>
            </a:r>
            <a:r>
              <a:rPr lang="en-US" altLang="x-none" sz="2800" dirty="0">
                <a:solidFill>
                  <a:srgbClr val="00B050"/>
                </a:solidFill>
                <a:latin typeface="Consolas" charset="0"/>
              </a:rPr>
              <a:t>// Java runs this when program launches</a:t>
            </a:r>
          </a:p>
          <a:p>
            <a:pPr>
              <a:lnSpc>
                <a:spcPct val="80000"/>
              </a:lnSpc>
              <a:buFontTx/>
              <a:buNone/>
            </a:pPr>
            <a:r>
              <a:rPr lang="en-US" altLang="x-none" sz="2800" dirty="0">
                <a:latin typeface="Consolas" charset="0"/>
              </a:rPr>
              <a:t>}</a:t>
            </a:r>
          </a:p>
          <a:p>
            <a:pPr>
              <a:lnSpc>
                <a:spcPct val="80000"/>
              </a:lnSpc>
              <a:buFontTx/>
              <a:buNone/>
            </a:pPr>
            <a:endParaRPr lang="en-US" altLang="x-none" sz="2800" dirty="0">
              <a:latin typeface="Consolas" charset="0"/>
            </a:endParaRPr>
          </a:p>
          <a:p>
            <a:pPr>
              <a:lnSpc>
                <a:spcPct val="80000"/>
              </a:lnSpc>
              <a:buFontTx/>
              <a:buNone/>
            </a:pPr>
            <a:r>
              <a:rPr lang="en-US" altLang="x-none" sz="2800" b="1" dirty="0">
                <a:solidFill>
                  <a:srgbClr val="7030A0"/>
                </a:solidFill>
                <a:latin typeface="Consolas" charset="0"/>
              </a:rPr>
              <a:t>public</a:t>
            </a:r>
            <a:r>
              <a:rPr lang="en-US" altLang="x-none" sz="2800" dirty="0">
                <a:latin typeface="Consolas" charset="0"/>
              </a:rPr>
              <a:t> </a:t>
            </a:r>
            <a:r>
              <a:rPr lang="en-US" altLang="x-none" sz="2800" b="1" dirty="0">
                <a:solidFill>
                  <a:srgbClr val="7030A0"/>
                </a:solidFill>
                <a:latin typeface="Consolas" charset="0"/>
              </a:rPr>
              <a:t>void</a:t>
            </a:r>
            <a:r>
              <a:rPr lang="en-US" altLang="x-none" sz="2800" dirty="0">
                <a:latin typeface="Consolas" charset="0"/>
              </a:rPr>
              <a:t> </a:t>
            </a:r>
            <a:r>
              <a:rPr lang="en-US" altLang="x-none" sz="2800" dirty="0" err="1">
                <a:latin typeface="Consolas" charset="0"/>
              </a:rPr>
              <a:t>mouseClicked</a:t>
            </a:r>
            <a:r>
              <a:rPr lang="en-US" altLang="x-none" sz="2800" dirty="0">
                <a:latin typeface="Consolas" charset="0"/>
              </a:rPr>
              <a:t>(</a:t>
            </a:r>
            <a:r>
              <a:rPr lang="en-US" altLang="x-none" sz="2800" dirty="0" err="1">
                <a:latin typeface="Consolas" charset="0"/>
              </a:rPr>
              <a:t>MouseEvent</a:t>
            </a:r>
            <a:r>
              <a:rPr lang="en-US" altLang="x-none" sz="2800" dirty="0">
                <a:latin typeface="Consolas" charset="0"/>
              </a:rPr>
              <a:t> event) {</a:t>
            </a:r>
          </a:p>
          <a:p>
            <a:pPr>
              <a:lnSpc>
                <a:spcPct val="80000"/>
              </a:lnSpc>
              <a:buFontTx/>
              <a:buNone/>
            </a:pPr>
            <a:r>
              <a:rPr lang="en-US" altLang="x-none" sz="2800" dirty="0">
                <a:latin typeface="Consolas" charset="0"/>
              </a:rPr>
              <a:t>    </a:t>
            </a:r>
            <a:r>
              <a:rPr lang="en-US" altLang="x-none" sz="2800" dirty="0">
                <a:solidFill>
                  <a:srgbClr val="00B050"/>
                </a:solidFill>
                <a:latin typeface="Consolas" charset="0"/>
              </a:rPr>
              <a:t>// Java runs this when mouse is clicked</a:t>
            </a:r>
          </a:p>
          <a:p>
            <a:pPr>
              <a:lnSpc>
                <a:spcPct val="80000"/>
              </a:lnSpc>
              <a:buFontTx/>
              <a:buNone/>
            </a:pPr>
            <a:r>
              <a:rPr lang="en-US" altLang="x-none" sz="2800" dirty="0">
                <a:latin typeface="Consolas" charset="0"/>
              </a:rPr>
              <a:t>}</a:t>
            </a:r>
          </a:p>
          <a:p>
            <a:pPr>
              <a:lnSpc>
                <a:spcPct val="80000"/>
              </a:lnSpc>
              <a:buFontTx/>
              <a:buNone/>
            </a:pPr>
            <a:endParaRPr lang="en-US" altLang="x-none" sz="2800" dirty="0">
              <a:latin typeface="Consolas" charset="0"/>
            </a:endParaRPr>
          </a:p>
          <a:p>
            <a:pPr>
              <a:lnSpc>
                <a:spcPct val="80000"/>
              </a:lnSpc>
              <a:buFontTx/>
              <a:buNone/>
            </a:pPr>
            <a:r>
              <a:rPr lang="en-US" altLang="x-none" sz="2800" b="1" dirty="0">
                <a:solidFill>
                  <a:srgbClr val="7030A0"/>
                </a:solidFill>
                <a:latin typeface="Consolas" charset="0"/>
              </a:rPr>
              <a:t>public</a:t>
            </a:r>
            <a:r>
              <a:rPr lang="en-US" altLang="x-none" sz="2800" dirty="0">
                <a:latin typeface="Consolas" charset="0"/>
              </a:rPr>
              <a:t> </a:t>
            </a:r>
            <a:r>
              <a:rPr lang="en-US" altLang="x-none" sz="2800" b="1" dirty="0">
                <a:solidFill>
                  <a:srgbClr val="7030A0"/>
                </a:solidFill>
                <a:latin typeface="Consolas" charset="0"/>
              </a:rPr>
              <a:t>void</a:t>
            </a:r>
            <a:r>
              <a:rPr lang="en-US" altLang="x-none" sz="2800" dirty="0">
                <a:latin typeface="Consolas" charset="0"/>
              </a:rPr>
              <a:t> </a:t>
            </a:r>
            <a:r>
              <a:rPr lang="en-US" altLang="x-none" sz="2800" dirty="0" err="1">
                <a:latin typeface="Consolas" charset="0"/>
              </a:rPr>
              <a:t>mouseMoved</a:t>
            </a:r>
            <a:r>
              <a:rPr lang="en-US" altLang="x-none" sz="2800" dirty="0">
                <a:latin typeface="Consolas" charset="0"/>
              </a:rPr>
              <a:t>(</a:t>
            </a:r>
            <a:r>
              <a:rPr lang="en-US" altLang="x-none" sz="2800" dirty="0" err="1">
                <a:latin typeface="Consolas" charset="0"/>
              </a:rPr>
              <a:t>MouseEvent</a:t>
            </a:r>
            <a:r>
              <a:rPr lang="en-US" altLang="x-none" sz="2800" dirty="0">
                <a:latin typeface="Consolas" charset="0"/>
              </a:rPr>
              <a:t> event) {</a:t>
            </a:r>
          </a:p>
          <a:p>
            <a:pPr>
              <a:lnSpc>
                <a:spcPct val="80000"/>
              </a:lnSpc>
              <a:buFontTx/>
              <a:buNone/>
            </a:pPr>
            <a:r>
              <a:rPr lang="en-US" altLang="x-none" sz="2800" dirty="0">
                <a:latin typeface="Consolas" charset="0"/>
              </a:rPr>
              <a:t>    </a:t>
            </a:r>
            <a:r>
              <a:rPr lang="en-US" altLang="x-none" sz="2800" dirty="0">
                <a:solidFill>
                  <a:srgbClr val="00B050"/>
                </a:solidFill>
                <a:latin typeface="Consolas" charset="0"/>
              </a:rPr>
              <a:t>// Java runs this when mouse is moved</a:t>
            </a:r>
          </a:p>
          <a:p>
            <a:pPr>
              <a:lnSpc>
                <a:spcPct val="80000"/>
              </a:lnSpc>
              <a:buFontTx/>
              <a:buNone/>
            </a:pPr>
            <a:r>
              <a:rPr lang="en-US" altLang="x-none" sz="2800" dirty="0">
                <a:latin typeface="Consolas" charset="0"/>
              </a:rPr>
              <a:t>}</a:t>
            </a:r>
          </a:p>
          <a:p>
            <a:pPr>
              <a:lnSpc>
                <a:spcPct val="80000"/>
              </a:lnSpc>
              <a:buFontTx/>
              <a:buNone/>
            </a:pPr>
            <a:endParaRPr lang="en-US" altLang="x-none" sz="2800" dirty="0">
              <a:latin typeface="Consolas" charset="0"/>
            </a:endParaRPr>
          </a:p>
        </p:txBody>
      </p:sp>
    </p:spTree>
    <p:extLst>
      <p:ext uri="{BB962C8B-B14F-4D97-AF65-F5344CB8AC3E}">
        <p14:creationId xmlns:p14="http://schemas.microsoft.com/office/powerpoint/2010/main" val="7779342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9346" name="Rectangle 2"/>
          <p:cNvSpPr>
            <a:spLocks noGrp="1" noChangeArrowheads="1"/>
          </p:cNvSpPr>
          <p:nvPr>
            <p:ph type="title"/>
          </p:nvPr>
        </p:nvSpPr>
        <p:spPr/>
        <p:txBody>
          <a:bodyPr/>
          <a:lstStyle/>
          <a:p>
            <a:r>
              <a:rPr lang="en-US" altLang="x-none" dirty="0"/>
              <a:t>Example: </a:t>
            </a:r>
            <a:r>
              <a:rPr lang="en-US" altLang="x-none" dirty="0" err="1"/>
              <a:t>ClickForDaisy</a:t>
            </a:r>
            <a:endParaRPr lang="en-US" altLang="x-none" dirty="0"/>
          </a:p>
        </p:txBody>
      </p:sp>
      <p:sp>
        <p:nvSpPr>
          <p:cNvPr id="1209347" name="Rectangle 3"/>
          <p:cNvSpPr>
            <a:spLocks noGrp="1" noChangeArrowheads="1"/>
          </p:cNvSpPr>
          <p:nvPr>
            <p:ph type="body" idx="1"/>
          </p:nvPr>
        </p:nvSpPr>
        <p:spPr>
          <a:xfrm>
            <a:off x="0" y="1295400"/>
            <a:ext cx="9144000" cy="5181600"/>
          </a:xfrm>
        </p:spPr>
        <p:txBody>
          <a:bodyPr/>
          <a:lstStyle/>
          <a:p>
            <a:pPr>
              <a:lnSpc>
                <a:spcPct val="80000"/>
              </a:lnSpc>
              <a:buFontTx/>
              <a:buNone/>
            </a:pPr>
            <a:r>
              <a:rPr lang="en-US" altLang="x-none" sz="2200" dirty="0">
                <a:latin typeface="Consolas" charset="0"/>
              </a:rPr>
              <a:t>import </a:t>
            </a:r>
            <a:r>
              <a:rPr lang="en-US" altLang="x-none" sz="2200" dirty="0" err="1">
                <a:latin typeface="Consolas" charset="0"/>
              </a:rPr>
              <a:t>acm.program</a:t>
            </a:r>
            <a:r>
              <a:rPr lang="en-US" altLang="x-none" sz="2200" dirty="0">
                <a:latin typeface="Consolas" charset="0"/>
              </a:rPr>
              <a:t>.*;</a:t>
            </a:r>
          </a:p>
          <a:p>
            <a:pPr>
              <a:lnSpc>
                <a:spcPct val="80000"/>
              </a:lnSpc>
              <a:buFontTx/>
              <a:buNone/>
            </a:pPr>
            <a:r>
              <a:rPr lang="en-US" altLang="x-none" sz="2200" dirty="0">
                <a:latin typeface="Consolas" charset="0"/>
              </a:rPr>
              <a:t>import </a:t>
            </a:r>
            <a:r>
              <a:rPr lang="en-US" altLang="x-none" sz="2200" dirty="0" err="1">
                <a:latin typeface="Consolas" charset="0"/>
              </a:rPr>
              <a:t>acm.graphics</a:t>
            </a:r>
            <a:r>
              <a:rPr lang="en-US" altLang="x-none" sz="2200" dirty="0">
                <a:latin typeface="Consolas" charset="0"/>
              </a:rPr>
              <a:t>.*;</a:t>
            </a:r>
          </a:p>
          <a:p>
            <a:pPr>
              <a:lnSpc>
                <a:spcPct val="80000"/>
              </a:lnSpc>
              <a:buFontTx/>
              <a:buNone/>
            </a:pPr>
            <a:r>
              <a:rPr lang="en-US" altLang="x-none" sz="2200" dirty="0">
                <a:latin typeface="Consolas" charset="0"/>
              </a:rPr>
              <a:t>import </a:t>
            </a:r>
            <a:r>
              <a:rPr lang="en-US" altLang="x-none" sz="2200" dirty="0" err="1">
                <a:latin typeface="Consolas" charset="0"/>
              </a:rPr>
              <a:t>java.awt</a:t>
            </a:r>
            <a:r>
              <a:rPr lang="en-US" altLang="x-none" sz="2200" dirty="0">
                <a:latin typeface="Consolas" charset="0"/>
              </a:rPr>
              <a:t>.*;</a:t>
            </a:r>
          </a:p>
          <a:p>
            <a:pPr>
              <a:lnSpc>
                <a:spcPct val="80000"/>
              </a:lnSpc>
              <a:buFontTx/>
              <a:buNone/>
            </a:pPr>
            <a:r>
              <a:rPr lang="en-US" altLang="x-none" sz="2200" dirty="0">
                <a:latin typeface="Consolas" charset="0"/>
              </a:rPr>
              <a:t>import </a:t>
            </a:r>
            <a:r>
              <a:rPr lang="en-US" altLang="x-none" sz="2200" dirty="0" err="1">
                <a:latin typeface="Consolas" charset="0"/>
              </a:rPr>
              <a:t>java.awt.event</a:t>
            </a:r>
            <a:r>
              <a:rPr lang="en-US" altLang="x-none" sz="2200" dirty="0">
                <a:latin typeface="Consolas" charset="0"/>
              </a:rPr>
              <a:t>.*;	</a:t>
            </a:r>
            <a:r>
              <a:rPr lang="en-US" altLang="x-none" sz="2200" dirty="0">
                <a:solidFill>
                  <a:srgbClr val="00B050"/>
                </a:solidFill>
                <a:latin typeface="Consolas" charset="0"/>
              </a:rPr>
              <a:t>// NEW</a:t>
            </a:r>
            <a:endParaRPr lang="en-US" altLang="x-none" sz="2200" b="1" dirty="0">
              <a:solidFill>
                <a:srgbClr val="00B050"/>
              </a:solidFill>
              <a:latin typeface="Consolas" charset="0"/>
            </a:endParaRPr>
          </a:p>
          <a:p>
            <a:pPr>
              <a:lnSpc>
                <a:spcPct val="80000"/>
              </a:lnSpc>
              <a:buFontTx/>
              <a:buNone/>
            </a:pPr>
            <a:endParaRPr lang="en-US" altLang="x-none" sz="2200" b="1" dirty="0">
              <a:solidFill>
                <a:srgbClr val="7030A0"/>
              </a:solidFill>
              <a:latin typeface="Consolas" charset="0"/>
            </a:endParaRPr>
          </a:p>
          <a:p>
            <a:pPr>
              <a:lnSpc>
                <a:spcPct val="80000"/>
              </a:lnSpc>
              <a:buFontTx/>
              <a:buNone/>
            </a:pPr>
            <a:r>
              <a:rPr lang="en-US" altLang="x-none" sz="2200" b="1" dirty="0">
                <a:solidFill>
                  <a:srgbClr val="7030A0"/>
                </a:solidFill>
                <a:latin typeface="Consolas" charset="0"/>
              </a:rPr>
              <a:t>public</a:t>
            </a:r>
            <a:r>
              <a:rPr lang="en-US" altLang="x-none" sz="2200" dirty="0">
                <a:solidFill>
                  <a:srgbClr val="7030A0"/>
                </a:solidFill>
                <a:latin typeface="Consolas" charset="0"/>
              </a:rPr>
              <a:t> </a:t>
            </a:r>
            <a:r>
              <a:rPr lang="en-US" altLang="x-none" sz="2200" b="1" dirty="0">
                <a:solidFill>
                  <a:srgbClr val="7030A0"/>
                </a:solidFill>
                <a:latin typeface="Consolas" charset="0"/>
              </a:rPr>
              <a:t>class</a:t>
            </a:r>
            <a:r>
              <a:rPr lang="en-US" altLang="x-none" sz="2200" dirty="0">
                <a:solidFill>
                  <a:srgbClr val="7030A0"/>
                </a:solidFill>
                <a:latin typeface="Consolas" charset="0"/>
              </a:rPr>
              <a:t> </a:t>
            </a:r>
            <a:r>
              <a:rPr lang="en-US" altLang="x-none" sz="2200" dirty="0" err="1">
                <a:latin typeface="Consolas" charset="0"/>
              </a:rPr>
              <a:t>ClickForDaisy</a:t>
            </a:r>
            <a:r>
              <a:rPr lang="en-US" altLang="x-none" sz="2200" dirty="0">
                <a:latin typeface="Consolas" charset="0"/>
              </a:rPr>
              <a:t> </a:t>
            </a:r>
            <a:r>
              <a:rPr lang="en-US" altLang="x-none" sz="2200" b="1" dirty="0">
                <a:solidFill>
                  <a:srgbClr val="7030A0"/>
                </a:solidFill>
                <a:latin typeface="Consolas" charset="0"/>
              </a:rPr>
              <a:t>extends</a:t>
            </a:r>
            <a:r>
              <a:rPr lang="en-US" altLang="x-none" sz="2200" dirty="0">
                <a:solidFill>
                  <a:srgbClr val="7030A0"/>
                </a:solidFill>
                <a:latin typeface="Consolas" charset="0"/>
              </a:rPr>
              <a:t> </a:t>
            </a:r>
            <a:r>
              <a:rPr lang="en-US" altLang="x-none" sz="2200" dirty="0" err="1">
                <a:latin typeface="Consolas" charset="0"/>
              </a:rPr>
              <a:t>GraphicsProgram</a:t>
            </a:r>
            <a:r>
              <a:rPr lang="en-US" altLang="x-none" sz="2200" dirty="0">
                <a:latin typeface="Consolas" charset="0"/>
              </a:rPr>
              <a:t> {</a:t>
            </a:r>
          </a:p>
          <a:p>
            <a:pPr>
              <a:lnSpc>
                <a:spcPct val="80000"/>
              </a:lnSpc>
              <a:buFontTx/>
              <a:buNone/>
            </a:pPr>
            <a:endParaRPr lang="en-US" altLang="x-none" sz="2200" dirty="0">
              <a:solidFill>
                <a:srgbClr val="00B050"/>
              </a:solidFill>
              <a:latin typeface="Consolas" charset="0"/>
            </a:endParaRPr>
          </a:p>
          <a:p>
            <a:pPr>
              <a:lnSpc>
                <a:spcPct val="80000"/>
              </a:lnSpc>
              <a:buFontTx/>
              <a:buNone/>
            </a:pPr>
            <a:r>
              <a:rPr lang="en-US" altLang="x-none" sz="2200" b="1" dirty="0">
                <a:solidFill>
                  <a:srgbClr val="7030A0"/>
                </a:solidFill>
                <a:latin typeface="Consolas" charset="0"/>
              </a:rPr>
              <a:t>    public</a:t>
            </a:r>
            <a:r>
              <a:rPr lang="en-US" altLang="x-none" sz="2200" dirty="0">
                <a:latin typeface="Consolas" charset="0"/>
              </a:rPr>
              <a:t> </a:t>
            </a:r>
            <a:r>
              <a:rPr lang="en-US" altLang="x-none" sz="2200" b="1" dirty="0">
                <a:solidFill>
                  <a:srgbClr val="7030A0"/>
                </a:solidFill>
                <a:latin typeface="Consolas" charset="0"/>
              </a:rPr>
              <a:t>void </a:t>
            </a:r>
            <a:r>
              <a:rPr lang="en-US" altLang="x-none" sz="2200" dirty="0">
                <a:latin typeface="Consolas" charset="0"/>
              </a:rPr>
              <a:t>run() {</a:t>
            </a:r>
          </a:p>
          <a:p>
            <a:pPr>
              <a:lnSpc>
                <a:spcPct val="80000"/>
              </a:lnSpc>
              <a:buFontTx/>
              <a:buNone/>
            </a:pPr>
            <a:r>
              <a:rPr lang="en-US" altLang="x-none" sz="2200" dirty="0">
                <a:latin typeface="Consolas" charset="0"/>
              </a:rPr>
              <a:t>        </a:t>
            </a:r>
            <a:r>
              <a:rPr lang="en-US" altLang="x-none" sz="2200" dirty="0" err="1">
                <a:latin typeface="Consolas" charset="0"/>
              </a:rPr>
              <a:t>addMouseListeners</a:t>
            </a:r>
            <a:r>
              <a:rPr lang="en-US" altLang="x-none" sz="2200" dirty="0">
                <a:latin typeface="Consolas" charset="0"/>
              </a:rPr>
              <a:t>();</a:t>
            </a:r>
          </a:p>
          <a:p>
            <a:pPr>
              <a:lnSpc>
                <a:spcPct val="80000"/>
              </a:lnSpc>
              <a:buFontTx/>
              <a:buNone/>
            </a:pPr>
            <a:r>
              <a:rPr lang="en-US" altLang="x-none" sz="2200" dirty="0">
                <a:latin typeface="Consolas" charset="0"/>
              </a:rPr>
              <a:t>    }</a:t>
            </a:r>
          </a:p>
          <a:p>
            <a:pPr>
              <a:lnSpc>
                <a:spcPct val="80000"/>
              </a:lnSpc>
              <a:buFontTx/>
              <a:buNone/>
            </a:pPr>
            <a:r>
              <a:rPr lang="en-US" altLang="x-none" sz="2200" dirty="0">
                <a:solidFill>
                  <a:srgbClr val="00B050"/>
                </a:solidFill>
                <a:latin typeface="Consolas" charset="0"/>
              </a:rPr>
              <a:t>    </a:t>
            </a:r>
            <a:br>
              <a:rPr lang="en-US" altLang="x-none" sz="2200" dirty="0">
                <a:solidFill>
                  <a:srgbClr val="00B050"/>
                </a:solidFill>
                <a:latin typeface="Consolas" charset="0"/>
              </a:rPr>
            </a:br>
            <a:r>
              <a:rPr lang="en-US" altLang="x-none" sz="2200" dirty="0">
                <a:solidFill>
                  <a:srgbClr val="00B050"/>
                </a:solidFill>
                <a:latin typeface="Consolas" charset="0"/>
              </a:rPr>
              <a:t>   // Add a Daisy image at 50, 50 on mouse click</a:t>
            </a:r>
          </a:p>
          <a:p>
            <a:pPr>
              <a:lnSpc>
                <a:spcPct val="80000"/>
              </a:lnSpc>
              <a:buFontTx/>
              <a:buNone/>
            </a:pPr>
            <a:r>
              <a:rPr lang="en-US" altLang="x-none" sz="2200" b="1" dirty="0">
                <a:solidFill>
                  <a:srgbClr val="7030A0"/>
                </a:solidFill>
                <a:latin typeface="Consolas" charset="0"/>
              </a:rPr>
              <a:t>    public</a:t>
            </a:r>
            <a:r>
              <a:rPr lang="en-US" altLang="x-none" sz="2200" dirty="0">
                <a:latin typeface="Consolas" charset="0"/>
              </a:rPr>
              <a:t> </a:t>
            </a:r>
            <a:r>
              <a:rPr lang="en-US" altLang="x-none" sz="2200" b="1" dirty="0">
                <a:solidFill>
                  <a:srgbClr val="7030A0"/>
                </a:solidFill>
                <a:latin typeface="Consolas" charset="0"/>
              </a:rPr>
              <a:t>void</a:t>
            </a:r>
            <a:r>
              <a:rPr lang="en-US" altLang="x-none" sz="2200" dirty="0">
                <a:latin typeface="Consolas" charset="0"/>
              </a:rPr>
              <a:t> </a:t>
            </a:r>
            <a:r>
              <a:rPr lang="en-US" altLang="x-none" sz="2200" dirty="0" err="1">
                <a:latin typeface="Consolas" charset="0"/>
              </a:rPr>
              <a:t>mouseClicked</a:t>
            </a:r>
            <a:r>
              <a:rPr lang="en-US" altLang="x-none" sz="2200" dirty="0">
                <a:latin typeface="Consolas" charset="0"/>
              </a:rPr>
              <a:t>(</a:t>
            </a:r>
            <a:r>
              <a:rPr lang="en-US" altLang="x-none" sz="2200" dirty="0" err="1">
                <a:latin typeface="Consolas" charset="0"/>
              </a:rPr>
              <a:t>MouseEvent</a:t>
            </a:r>
            <a:r>
              <a:rPr lang="en-US" altLang="x-none" sz="2200" dirty="0">
                <a:latin typeface="Consolas" charset="0"/>
              </a:rPr>
              <a:t> event) {</a:t>
            </a:r>
          </a:p>
          <a:p>
            <a:pPr>
              <a:lnSpc>
                <a:spcPct val="80000"/>
              </a:lnSpc>
              <a:buFontTx/>
              <a:buNone/>
            </a:pPr>
            <a:r>
              <a:rPr lang="en-US" altLang="x-none" sz="2200" dirty="0">
                <a:solidFill>
                  <a:srgbClr val="00B050"/>
                </a:solidFill>
                <a:latin typeface="Consolas" charset="0"/>
              </a:rPr>
              <a:t>       </a:t>
            </a:r>
            <a:r>
              <a:rPr lang="en-US" altLang="x-none" sz="2200" dirty="0" err="1">
                <a:latin typeface="Consolas" charset="0"/>
              </a:rPr>
              <a:t>GImage</a:t>
            </a:r>
            <a:r>
              <a:rPr lang="en-US" altLang="x-none" sz="2200" dirty="0">
                <a:latin typeface="Consolas" charset="0"/>
              </a:rPr>
              <a:t> daisy = </a:t>
            </a:r>
            <a:r>
              <a:rPr lang="en-US" altLang="x-none" sz="2200" b="1" dirty="0">
                <a:solidFill>
                  <a:srgbClr val="7030A0"/>
                </a:solidFill>
                <a:latin typeface="Consolas" charset="0"/>
              </a:rPr>
              <a:t>new</a:t>
            </a:r>
            <a:r>
              <a:rPr lang="en-US" altLang="x-none" sz="2200" dirty="0">
                <a:latin typeface="Consolas" charset="0"/>
              </a:rPr>
              <a:t> </a:t>
            </a:r>
            <a:r>
              <a:rPr lang="en-US" altLang="x-none" sz="2200" dirty="0" err="1">
                <a:latin typeface="Consolas" charset="0"/>
              </a:rPr>
              <a:t>GImage</a:t>
            </a:r>
            <a:r>
              <a:rPr lang="en-US" altLang="x-none" sz="2200" dirty="0">
                <a:latin typeface="Consolas" charset="0"/>
              </a:rPr>
              <a:t>(</a:t>
            </a:r>
            <a:r>
              <a:rPr lang="en-US" altLang="x-none" sz="2200" dirty="0">
                <a:solidFill>
                  <a:srgbClr val="0070C0"/>
                </a:solidFill>
                <a:latin typeface="Consolas" charset="0"/>
              </a:rPr>
              <a:t>"res/</a:t>
            </a:r>
            <a:r>
              <a:rPr lang="en-US" altLang="x-none" sz="2200" dirty="0" err="1">
                <a:solidFill>
                  <a:srgbClr val="0070C0"/>
                </a:solidFill>
                <a:latin typeface="Consolas" charset="0"/>
              </a:rPr>
              <a:t>daisy.png</a:t>
            </a:r>
            <a:r>
              <a:rPr lang="en-US" altLang="x-none" sz="2200" dirty="0">
                <a:solidFill>
                  <a:srgbClr val="0070C0"/>
                </a:solidFill>
                <a:latin typeface="Consolas" charset="0"/>
              </a:rPr>
              <a:t>"</a:t>
            </a:r>
            <a:r>
              <a:rPr lang="en-US" altLang="x-none" sz="2200" dirty="0">
                <a:latin typeface="Consolas" charset="0"/>
              </a:rPr>
              <a:t>, 50, 50);</a:t>
            </a:r>
          </a:p>
          <a:p>
            <a:pPr>
              <a:lnSpc>
                <a:spcPct val="80000"/>
              </a:lnSpc>
              <a:buFontTx/>
              <a:buNone/>
            </a:pPr>
            <a:r>
              <a:rPr lang="en-US" altLang="x-none" sz="2200" dirty="0">
                <a:solidFill>
                  <a:srgbClr val="00B050"/>
                </a:solidFill>
                <a:latin typeface="Consolas" charset="0"/>
              </a:rPr>
              <a:t>       </a:t>
            </a:r>
            <a:r>
              <a:rPr lang="en-US" altLang="x-none" sz="2200" dirty="0">
                <a:latin typeface="Consolas" charset="0"/>
              </a:rPr>
              <a:t>add(daisy);</a:t>
            </a:r>
          </a:p>
          <a:p>
            <a:pPr>
              <a:lnSpc>
                <a:spcPct val="80000"/>
              </a:lnSpc>
              <a:buFontTx/>
              <a:buNone/>
            </a:pPr>
            <a:r>
              <a:rPr lang="en-US" altLang="x-none" sz="2200" dirty="0">
                <a:latin typeface="Consolas" charset="0"/>
              </a:rPr>
              <a:t>    }</a:t>
            </a:r>
          </a:p>
          <a:p>
            <a:pPr>
              <a:lnSpc>
                <a:spcPct val="80000"/>
              </a:lnSpc>
              <a:buFontTx/>
              <a:buNone/>
            </a:pPr>
            <a:r>
              <a:rPr lang="en-US" altLang="x-none" sz="2200" dirty="0">
                <a:latin typeface="Consolas" charset="0"/>
              </a:rPr>
              <a:t>}</a:t>
            </a:r>
          </a:p>
        </p:txBody>
      </p:sp>
    </p:spTree>
    <p:extLst>
      <p:ext uri="{BB962C8B-B14F-4D97-AF65-F5344CB8AC3E}">
        <p14:creationId xmlns:p14="http://schemas.microsoft.com/office/powerpoint/2010/main" val="4484337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3E0FB-6F12-6741-A456-B9A5C6CE57CB}"/>
              </a:ext>
            </a:extLst>
          </p:cNvPr>
          <p:cNvSpPr>
            <a:spLocks noGrp="1"/>
          </p:cNvSpPr>
          <p:nvPr>
            <p:ph type="title"/>
          </p:nvPr>
        </p:nvSpPr>
        <p:spPr/>
        <p:txBody>
          <a:bodyPr/>
          <a:lstStyle/>
          <a:p>
            <a:r>
              <a:rPr lang="en-US" dirty="0" err="1"/>
              <a:t>addMouseListeners</a:t>
            </a:r>
            <a:r>
              <a:rPr lang="en-US" dirty="0"/>
              <a:t>()</a:t>
            </a:r>
          </a:p>
        </p:txBody>
      </p:sp>
      <p:sp>
        <p:nvSpPr>
          <p:cNvPr id="3" name="Content Placeholder 2">
            <a:extLst>
              <a:ext uri="{FF2B5EF4-FFF2-40B4-BE49-F238E27FC236}">
                <a16:creationId xmlns:a16="http://schemas.microsoft.com/office/drawing/2014/main" id="{BB7C21D3-1654-2842-B539-2C2007726CA4}"/>
              </a:ext>
            </a:extLst>
          </p:cNvPr>
          <p:cNvSpPr>
            <a:spLocks noGrp="1"/>
          </p:cNvSpPr>
          <p:nvPr>
            <p:ph idx="1"/>
          </p:nvPr>
        </p:nvSpPr>
        <p:spPr/>
        <p:txBody>
          <a:bodyPr/>
          <a:lstStyle/>
          <a:p>
            <a:r>
              <a:rPr lang="en-US" dirty="0"/>
              <a:t>You must call </a:t>
            </a:r>
            <a:r>
              <a:rPr lang="en-US" dirty="0" err="1"/>
              <a:t>addMouseListeners</a:t>
            </a:r>
            <a:r>
              <a:rPr lang="en-US" dirty="0"/>
              <a:t>() in your run method if you want to respond to mouse events in your program.</a:t>
            </a:r>
          </a:p>
          <a:p>
            <a:r>
              <a:rPr lang="en-US" dirty="0"/>
              <a:t>After this is called, your program will start “listening” for mouse events.</a:t>
            </a:r>
          </a:p>
        </p:txBody>
      </p:sp>
    </p:spTree>
    <p:extLst>
      <p:ext uri="{BB962C8B-B14F-4D97-AF65-F5344CB8AC3E}">
        <p14:creationId xmlns:p14="http://schemas.microsoft.com/office/powerpoint/2010/main" val="10019110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2898" name="Rectangle 2"/>
          <p:cNvSpPr>
            <a:spLocks noGrp="1" noChangeArrowheads="1"/>
          </p:cNvSpPr>
          <p:nvPr>
            <p:ph type="title"/>
          </p:nvPr>
        </p:nvSpPr>
        <p:spPr/>
        <p:txBody>
          <a:bodyPr/>
          <a:lstStyle/>
          <a:p>
            <a:r>
              <a:rPr lang="en-US" altLang="x-none" dirty="0" err="1"/>
              <a:t>MouseEvent</a:t>
            </a:r>
            <a:r>
              <a:rPr lang="en-US" altLang="x-none" dirty="0"/>
              <a:t> Objects</a:t>
            </a:r>
          </a:p>
        </p:txBody>
      </p:sp>
      <p:sp>
        <p:nvSpPr>
          <p:cNvPr id="1232899" name="Rectangle 3"/>
          <p:cNvSpPr>
            <a:spLocks noGrp="1" noChangeArrowheads="1"/>
          </p:cNvSpPr>
          <p:nvPr>
            <p:ph type="body" idx="1"/>
          </p:nvPr>
        </p:nvSpPr>
        <p:spPr/>
        <p:txBody>
          <a:bodyPr/>
          <a:lstStyle/>
          <a:p>
            <a:endParaRPr lang="en-US" altLang="x-none" sz="2800" dirty="0"/>
          </a:p>
          <a:p>
            <a:r>
              <a:rPr lang="en-US" altLang="x-none" sz="2800" dirty="0"/>
              <a:t>A </a:t>
            </a:r>
            <a:r>
              <a:rPr lang="en-US" altLang="x-none" sz="2800" dirty="0" err="1">
                <a:latin typeface="Consolas" charset="0"/>
              </a:rPr>
              <a:t>MouseEvent</a:t>
            </a:r>
            <a:r>
              <a:rPr lang="en-US" altLang="x-none" sz="2800" dirty="0"/>
              <a:t> contains information about the event that just occurred:</a:t>
            </a:r>
          </a:p>
          <a:p>
            <a:pPr lvl="1">
              <a:buFontTx/>
              <a:buNone/>
            </a:pPr>
            <a:endParaRPr lang="en-US" altLang="x-none" sz="2800" dirty="0"/>
          </a:p>
          <a:p>
            <a:pPr lvl="1">
              <a:buFontTx/>
              <a:buNone/>
            </a:pPr>
            <a:endParaRPr lang="en-US" altLang="x-none" sz="2800" dirty="0"/>
          </a:p>
          <a:p>
            <a:pPr lvl="1">
              <a:buFontTx/>
              <a:buNone/>
            </a:pPr>
            <a:endParaRPr lang="en-US" altLang="x-none" sz="2800" dirty="0"/>
          </a:p>
          <a:p>
            <a:pPr lvl="1">
              <a:buFontTx/>
              <a:buNone/>
            </a:pPr>
            <a:endParaRPr lang="en-US" altLang="x-none" sz="2800" dirty="0"/>
          </a:p>
        </p:txBody>
      </p:sp>
      <p:graphicFrame>
        <p:nvGraphicFramePr>
          <p:cNvPr id="1232929" name="Group 33"/>
          <p:cNvGraphicFramePr>
            <a:graphicFrameLocks noGrp="1"/>
          </p:cNvGraphicFramePr>
          <p:nvPr>
            <p:extLst>
              <p:ext uri="{D42A27DB-BD31-4B8C-83A1-F6EECF244321}">
                <p14:modId xmlns:p14="http://schemas.microsoft.com/office/powerpoint/2010/main" val="2122735671"/>
              </p:ext>
            </p:extLst>
          </p:nvPr>
        </p:nvGraphicFramePr>
        <p:xfrm>
          <a:off x="533400" y="3337560"/>
          <a:ext cx="8077200" cy="1097280"/>
        </p:xfrm>
        <a:graphic>
          <a:graphicData uri="http://schemas.openxmlformats.org/drawingml/2006/table">
            <a:tbl>
              <a:tblPr/>
              <a:tblGrid>
                <a:gridCol w="2362200">
                  <a:extLst>
                    <a:ext uri="{9D8B030D-6E8A-4147-A177-3AD203B41FA5}">
                      <a16:colId xmlns:a16="http://schemas.microsoft.com/office/drawing/2014/main" val="20000"/>
                    </a:ext>
                  </a:extLst>
                </a:gridCol>
                <a:gridCol w="5715000">
                  <a:extLst>
                    <a:ext uri="{9D8B030D-6E8A-4147-A177-3AD203B41FA5}">
                      <a16:colId xmlns:a16="http://schemas.microsoft.com/office/drawing/2014/main" val="20001"/>
                    </a:ext>
                  </a:extLst>
                </a:gridCol>
              </a:tblGrid>
              <a:tr h="217488">
                <a:tc>
                  <a:txBody>
                    <a:bodyPr/>
                    <a:lstStyle>
                      <a:lvl1pPr>
                        <a:spcBef>
                          <a:spcPct val="20000"/>
                        </a:spcBef>
                        <a:defRPr sz="2000">
                          <a:solidFill>
                            <a:schemeClr val="tx1"/>
                          </a:solidFill>
                          <a:latin typeface="Calibri" charset="0"/>
                        </a:defRPr>
                      </a:lvl1pPr>
                      <a:lvl2pPr>
                        <a:spcBef>
                          <a:spcPct val="20000"/>
                        </a:spcBef>
                        <a:defRPr sz="2000">
                          <a:solidFill>
                            <a:schemeClr val="tx1"/>
                          </a:solidFill>
                          <a:latin typeface="Calibri" charset="0"/>
                        </a:defRPr>
                      </a:lvl2pPr>
                      <a:lvl3pPr>
                        <a:spcBef>
                          <a:spcPct val="20000"/>
                        </a:spcBef>
                        <a:defRPr>
                          <a:solidFill>
                            <a:schemeClr val="tx1"/>
                          </a:solidFill>
                          <a:latin typeface="Calibri" charset="0"/>
                        </a:defRPr>
                      </a:lvl3pPr>
                      <a:lvl4pPr>
                        <a:spcBef>
                          <a:spcPct val="20000"/>
                        </a:spcBef>
                        <a:defRPr sz="1600">
                          <a:solidFill>
                            <a:schemeClr val="tx1"/>
                          </a:solidFill>
                          <a:latin typeface="Calibri" charset="0"/>
                        </a:defRPr>
                      </a:lvl4pPr>
                      <a:lvl5pPr>
                        <a:spcBef>
                          <a:spcPct val="20000"/>
                        </a:spcBef>
                        <a:defRPr sz="1600">
                          <a:solidFill>
                            <a:schemeClr val="tx1"/>
                          </a:solidFill>
                          <a:latin typeface="Calibri" charset="0"/>
                        </a:defRPr>
                      </a:lvl5pPr>
                      <a:lvl6pPr fontAlgn="base">
                        <a:spcBef>
                          <a:spcPct val="20000"/>
                        </a:spcBef>
                        <a:spcAft>
                          <a:spcPct val="0"/>
                        </a:spcAft>
                        <a:defRPr sz="1600">
                          <a:solidFill>
                            <a:schemeClr val="tx1"/>
                          </a:solidFill>
                          <a:latin typeface="Calibri" charset="0"/>
                        </a:defRPr>
                      </a:lvl6pPr>
                      <a:lvl7pPr fontAlgn="base">
                        <a:spcBef>
                          <a:spcPct val="20000"/>
                        </a:spcBef>
                        <a:spcAft>
                          <a:spcPct val="0"/>
                        </a:spcAft>
                        <a:defRPr sz="1600">
                          <a:solidFill>
                            <a:schemeClr val="tx1"/>
                          </a:solidFill>
                          <a:latin typeface="Calibri" charset="0"/>
                        </a:defRPr>
                      </a:lvl7pPr>
                      <a:lvl8pPr fontAlgn="base">
                        <a:spcBef>
                          <a:spcPct val="20000"/>
                        </a:spcBef>
                        <a:spcAft>
                          <a:spcPct val="0"/>
                        </a:spcAft>
                        <a:defRPr sz="1600">
                          <a:solidFill>
                            <a:schemeClr val="tx1"/>
                          </a:solidFill>
                          <a:latin typeface="Calibri" charset="0"/>
                        </a:defRPr>
                      </a:lvl8pPr>
                      <a:lvl9pPr fontAlgn="base">
                        <a:spcBef>
                          <a:spcPct val="20000"/>
                        </a:spcBef>
                        <a:spcAft>
                          <a:spcPct val="0"/>
                        </a:spcAft>
                        <a:defRPr sz="1600">
                          <a:solidFill>
                            <a:schemeClr val="tx1"/>
                          </a:solidFill>
                          <a:latin typeface="Calibri" charset="0"/>
                        </a:defRPr>
                      </a:lvl9pPr>
                    </a:lstStyle>
                    <a:p>
                      <a:pPr marL="0" marR="0" lvl="0" indent="0" algn="ctr" defTabSz="914400" rtl="0" eaLnBrk="1" fontAlgn="base" latinLnBrk="0" hangingPunct="1">
                        <a:lnSpc>
                          <a:spcPct val="90000"/>
                        </a:lnSpc>
                        <a:spcBef>
                          <a:spcPct val="20000"/>
                        </a:spcBef>
                        <a:spcAft>
                          <a:spcPct val="0"/>
                        </a:spcAft>
                        <a:buClrTx/>
                        <a:buSzTx/>
                        <a:buFontTx/>
                        <a:buNone/>
                        <a:tabLst/>
                      </a:pPr>
                      <a:r>
                        <a:rPr kumimoji="0" lang="en-US" altLang="x-none" sz="2000" b="1" i="0" u="none" strike="noStrike" cap="none" normalizeH="0" baseline="0">
                          <a:ln>
                            <a:noFill/>
                          </a:ln>
                          <a:solidFill>
                            <a:schemeClr val="tx1"/>
                          </a:solidFill>
                          <a:effectLst/>
                          <a:latin typeface="Calibri" charset="0"/>
                        </a:rPr>
                        <a:t>Method</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defRPr sz="2000">
                          <a:solidFill>
                            <a:schemeClr val="tx1"/>
                          </a:solidFill>
                          <a:latin typeface="Calibri" charset="0"/>
                        </a:defRPr>
                      </a:lvl1pPr>
                      <a:lvl2pPr>
                        <a:spcBef>
                          <a:spcPct val="20000"/>
                        </a:spcBef>
                        <a:defRPr sz="2000">
                          <a:solidFill>
                            <a:schemeClr val="tx1"/>
                          </a:solidFill>
                          <a:latin typeface="Calibri" charset="0"/>
                        </a:defRPr>
                      </a:lvl2pPr>
                      <a:lvl3pPr>
                        <a:spcBef>
                          <a:spcPct val="20000"/>
                        </a:spcBef>
                        <a:defRPr>
                          <a:solidFill>
                            <a:schemeClr val="tx1"/>
                          </a:solidFill>
                          <a:latin typeface="Calibri" charset="0"/>
                        </a:defRPr>
                      </a:lvl3pPr>
                      <a:lvl4pPr>
                        <a:spcBef>
                          <a:spcPct val="20000"/>
                        </a:spcBef>
                        <a:defRPr sz="1600">
                          <a:solidFill>
                            <a:schemeClr val="tx1"/>
                          </a:solidFill>
                          <a:latin typeface="Calibri" charset="0"/>
                        </a:defRPr>
                      </a:lvl4pPr>
                      <a:lvl5pPr>
                        <a:spcBef>
                          <a:spcPct val="20000"/>
                        </a:spcBef>
                        <a:defRPr sz="1600">
                          <a:solidFill>
                            <a:schemeClr val="tx1"/>
                          </a:solidFill>
                          <a:latin typeface="Calibri" charset="0"/>
                        </a:defRPr>
                      </a:lvl5pPr>
                      <a:lvl6pPr fontAlgn="base">
                        <a:spcBef>
                          <a:spcPct val="20000"/>
                        </a:spcBef>
                        <a:spcAft>
                          <a:spcPct val="0"/>
                        </a:spcAft>
                        <a:defRPr sz="1600">
                          <a:solidFill>
                            <a:schemeClr val="tx1"/>
                          </a:solidFill>
                          <a:latin typeface="Calibri" charset="0"/>
                        </a:defRPr>
                      </a:lvl6pPr>
                      <a:lvl7pPr fontAlgn="base">
                        <a:spcBef>
                          <a:spcPct val="20000"/>
                        </a:spcBef>
                        <a:spcAft>
                          <a:spcPct val="0"/>
                        </a:spcAft>
                        <a:defRPr sz="1600">
                          <a:solidFill>
                            <a:schemeClr val="tx1"/>
                          </a:solidFill>
                          <a:latin typeface="Calibri" charset="0"/>
                        </a:defRPr>
                      </a:lvl7pPr>
                      <a:lvl8pPr fontAlgn="base">
                        <a:spcBef>
                          <a:spcPct val="20000"/>
                        </a:spcBef>
                        <a:spcAft>
                          <a:spcPct val="0"/>
                        </a:spcAft>
                        <a:defRPr sz="1600">
                          <a:solidFill>
                            <a:schemeClr val="tx1"/>
                          </a:solidFill>
                          <a:latin typeface="Calibri" charset="0"/>
                        </a:defRPr>
                      </a:lvl8pPr>
                      <a:lvl9pPr fontAlgn="base">
                        <a:spcBef>
                          <a:spcPct val="20000"/>
                        </a:spcBef>
                        <a:spcAft>
                          <a:spcPct val="0"/>
                        </a:spcAft>
                        <a:defRPr sz="1600">
                          <a:solidFill>
                            <a:schemeClr val="tx1"/>
                          </a:solidFill>
                          <a:latin typeface="Calibri" charset="0"/>
                        </a:defRPr>
                      </a:lvl9pPr>
                    </a:lstStyle>
                    <a:p>
                      <a:pPr marL="0" marR="0" lvl="0" indent="0" algn="ctr" defTabSz="914400" rtl="0" eaLnBrk="1" fontAlgn="base" latinLnBrk="0" hangingPunct="1">
                        <a:lnSpc>
                          <a:spcPct val="90000"/>
                        </a:lnSpc>
                        <a:spcBef>
                          <a:spcPct val="20000"/>
                        </a:spcBef>
                        <a:spcAft>
                          <a:spcPct val="0"/>
                        </a:spcAft>
                        <a:buClrTx/>
                        <a:buSzTx/>
                        <a:buFontTx/>
                        <a:buNone/>
                        <a:tabLst/>
                      </a:pPr>
                      <a:r>
                        <a:rPr kumimoji="0" lang="en-US" altLang="x-none" sz="2000" b="1" i="0" u="none" strike="noStrike" cap="none" normalizeH="0" baseline="0">
                          <a:ln>
                            <a:noFill/>
                          </a:ln>
                          <a:solidFill>
                            <a:schemeClr val="tx1"/>
                          </a:solidFill>
                          <a:effectLst/>
                          <a:latin typeface="Calibri" charset="0"/>
                        </a:rPr>
                        <a:t>Description</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54000">
                <a:tc>
                  <a:txBody>
                    <a:bodyPr/>
                    <a:lstStyle>
                      <a:lvl1pPr>
                        <a:spcBef>
                          <a:spcPct val="20000"/>
                        </a:spcBef>
                        <a:defRPr sz="2000">
                          <a:solidFill>
                            <a:schemeClr val="tx1"/>
                          </a:solidFill>
                          <a:latin typeface="Calibri" charset="0"/>
                        </a:defRPr>
                      </a:lvl1pPr>
                      <a:lvl2pPr>
                        <a:spcBef>
                          <a:spcPct val="20000"/>
                        </a:spcBef>
                        <a:defRPr sz="2000">
                          <a:solidFill>
                            <a:schemeClr val="tx1"/>
                          </a:solidFill>
                          <a:latin typeface="Calibri" charset="0"/>
                        </a:defRPr>
                      </a:lvl2pPr>
                      <a:lvl3pPr>
                        <a:spcBef>
                          <a:spcPct val="20000"/>
                        </a:spcBef>
                        <a:defRPr>
                          <a:solidFill>
                            <a:schemeClr val="tx1"/>
                          </a:solidFill>
                          <a:latin typeface="Calibri" charset="0"/>
                        </a:defRPr>
                      </a:lvl3pPr>
                      <a:lvl4pPr>
                        <a:spcBef>
                          <a:spcPct val="20000"/>
                        </a:spcBef>
                        <a:defRPr sz="1600">
                          <a:solidFill>
                            <a:schemeClr val="tx1"/>
                          </a:solidFill>
                          <a:latin typeface="Calibri" charset="0"/>
                        </a:defRPr>
                      </a:lvl4pPr>
                      <a:lvl5pPr>
                        <a:spcBef>
                          <a:spcPct val="20000"/>
                        </a:spcBef>
                        <a:defRPr sz="1600">
                          <a:solidFill>
                            <a:schemeClr val="tx1"/>
                          </a:solidFill>
                          <a:latin typeface="Calibri" charset="0"/>
                        </a:defRPr>
                      </a:lvl5pPr>
                      <a:lvl6pPr fontAlgn="base">
                        <a:spcBef>
                          <a:spcPct val="20000"/>
                        </a:spcBef>
                        <a:spcAft>
                          <a:spcPct val="0"/>
                        </a:spcAft>
                        <a:defRPr sz="1600">
                          <a:solidFill>
                            <a:schemeClr val="tx1"/>
                          </a:solidFill>
                          <a:latin typeface="Calibri" charset="0"/>
                        </a:defRPr>
                      </a:lvl6pPr>
                      <a:lvl7pPr fontAlgn="base">
                        <a:spcBef>
                          <a:spcPct val="20000"/>
                        </a:spcBef>
                        <a:spcAft>
                          <a:spcPct val="0"/>
                        </a:spcAft>
                        <a:defRPr sz="1600">
                          <a:solidFill>
                            <a:schemeClr val="tx1"/>
                          </a:solidFill>
                          <a:latin typeface="Calibri" charset="0"/>
                        </a:defRPr>
                      </a:lvl7pPr>
                      <a:lvl8pPr fontAlgn="base">
                        <a:spcBef>
                          <a:spcPct val="20000"/>
                        </a:spcBef>
                        <a:spcAft>
                          <a:spcPct val="0"/>
                        </a:spcAft>
                        <a:defRPr sz="1600">
                          <a:solidFill>
                            <a:schemeClr val="tx1"/>
                          </a:solidFill>
                          <a:latin typeface="Calibri" charset="0"/>
                        </a:defRPr>
                      </a:lvl8pPr>
                      <a:lvl9pPr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90000"/>
                        </a:lnSpc>
                        <a:spcBef>
                          <a:spcPct val="20000"/>
                        </a:spcBef>
                        <a:spcAft>
                          <a:spcPct val="0"/>
                        </a:spcAft>
                        <a:buClrTx/>
                        <a:buSzTx/>
                        <a:buFontTx/>
                        <a:buNone/>
                        <a:tabLst/>
                      </a:pPr>
                      <a:r>
                        <a:rPr kumimoji="0" lang="en-US" altLang="x-none" sz="2000" b="1" i="1" u="none" strike="noStrike" cap="none" normalizeH="0" baseline="0" dirty="0" err="1">
                          <a:ln>
                            <a:noFill/>
                          </a:ln>
                          <a:solidFill>
                            <a:schemeClr val="tx1"/>
                          </a:solidFill>
                          <a:effectLst/>
                          <a:latin typeface="Consolas" charset="0"/>
                        </a:rPr>
                        <a:t>e</a:t>
                      </a:r>
                      <a:r>
                        <a:rPr kumimoji="0" lang="en-US" altLang="x-none" sz="2000" b="0" i="0" u="none" strike="noStrike" cap="none" normalizeH="0" baseline="0" dirty="0" err="1">
                          <a:ln>
                            <a:noFill/>
                          </a:ln>
                          <a:solidFill>
                            <a:schemeClr val="tx1"/>
                          </a:solidFill>
                          <a:effectLst/>
                          <a:latin typeface="Consolas" charset="0"/>
                        </a:rPr>
                        <a:t>.getX</a:t>
                      </a:r>
                      <a:r>
                        <a:rPr kumimoji="0" lang="en-US" altLang="x-none" sz="2000" b="0" i="0" u="none" strike="noStrike" cap="none" normalizeH="0" baseline="0" dirty="0">
                          <a:ln>
                            <a:noFill/>
                          </a:ln>
                          <a:solidFill>
                            <a:schemeClr val="tx1"/>
                          </a:solidFill>
                          <a:effectLst/>
                          <a:latin typeface="Consolas" charset="0"/>
                        </a:rPr>
                        <a:t>()</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000">
                          <a:solidFill>
                            <a:schemeClr val="tx1"/>
                          </a:solidFill>
                          <a:latin typeface="Calibri" charset="0"/>
                        </a:defRPr>
                      </a:lvl1pPr>
                      <a:lvl2pPr>
                        <a:spcBef>
                          <a:spcPct val="20000"/>
                        </a:spcBef>
                        <a:defRPr sz="2000">
                          <a:solidFill>
                            <a:schemeClr val="tx1"/>
                          </a:solidFill>
                          <a:latin typeface="Calibri" charset="0"/>
                        </a:defRPr>
                      </a:lvl2pPr>
                      <a:lvl3pPr>
                        <a:spcBef>
                          <a:spcPct val="20000"/>
                        </a:spcBef>
                        <a:defRPr>
                          <a:solidFill>
                            <a:schemeClr val="tx1"/>
                          </a:solidFill>
                          <a:latin typeface="Calibri" charset="0"/>
                        </a:defRPr>
                      </a:lvl3pPr>
                      <a:lvl4pPr>
                        <a:spcBef>
                          <a:spcPct val="20000"/>
                        </a:spcBef>
                        <a:defRPr sz="1600">
                          <a:solidFill>
                            <a:schemeClr val="tx1"/>
                          </a:solidFill>
                          <a:latin typeface="Calibri" charset="0"/>
                        </a:defRPr>
                      </a:lvl4pPr>
                      <a:lvl5pPr>
                        <a:spcBef>
                          <a:spcPct val="20000"/>
                        </a:spcBef>
                        <a:defRPr sz="1600">
                          <a:solidFill>
                            <a:schemeClr val="tx1"/>
                          </a:solidFill>
                          <a:latin typeface="Calibri" charset="0"/>
                        </a:defRPr>
                      </a:lvl5pPr>
                      <a:lvl6pPr fontAlgn="base">
                        <a:spcBef>
                          <a:spcPct val="20000"/>
                        </a:spcBef>
                        <a:spcAft>
                          <a:spcPct val="0"/>
                        </a:spcAft>
                        <a:defRPr sz="1600">
                          <a:solidFill>
                            <a:schemeClr val="tx1"/>
                          </a:solidFill>
                          <a:latin typeface="Calibri" charset="0"/>
                        </a:defRPr>
                      </a:lvl6pPr>
                      <a:lvl7pPr fontAlgn="base">
                        <a:spcBef>
                          <a:spcPct val="20000"/>
                        </a:spcBef>
                        <a:spcAft>
                          <a:spcPct val="0"/>
                        </a:spcAft>
                        <a:defRPr sz="1600">
                          <a:solidFill>
                            <a:schemeClr val="tx1"/>
                          </a:solidFill>
                          <a:latin typeface="Calibri" charset="0"/>
                        </a:defRPr>
                      </a:lvl7pPr>
                      <a:lvl8pPr fontAlgn="base">
                        <a:spcBef>
                          <a:spcPct val="20000"/>
                        </a:spcBef>
                        <a:spcAft>
                          <a:spcPct val="0"/>
                        </a:spcAft>
                        <a:defRPr sz="1600">
                          <a:solidFill>
                            <a:schemeClr val="tx1"/>
                          </a:solidFill>
                          <a:latin typeface="Calibri" charset="0"/>
                        </a:defRPr>
                      </a:lvl8pPr>
                      <a:lvl9pPr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90000"/>
                        </a:lnSpc>
                        <a:spcBef>
                          <a:spcPct val="20000"/>
                        </a:spcBef>
                        <a:spcAft>
                          <a:spcPct val="0"/>
                        </a:spcAft>
                        <a:buClrTx/>
                        <a:buSzTx/>
                        <a:buFontTx/>
                        <a:buNone/>
                        <a:tabLst/>
                      </a:pPr>
                      <a:r>
                        <a:rPr kumimoji="0" lang="en-US" altLang="x-none" sz="2000" b="0" i="0" u="none" strike="noStrike" cap="none" normalizeH="0" baseline="0">
                          <a:ln>
                            <a:noFill/>
                          </a:ln>
                          <a:solidFill>
                            <a:schemeClr val="tx1"/>
                          </a:solidFill>
                          <a:effectLst/>
                          <a:latin typeface="Calibri" charset="0"/>
                        </a:rPr>
                        <a:t>the </a:t>
                      </a:r>
                      <a:r>
                        <a:rPr kumimoji="0" lang="en-US" altLang="x-none" sz="2000" b="0" i="1" u="none" strike="noStrike" cap="none" normalizeH="0" baseline="0">
                          <a:ln>
                            <a:noFill/>
                          </a:ln>
                          <a:solidFill>
                            <a:schemeClr val="tx1"/>
                          </a:solidFill>
                          <a:effectLst/>
                          <a:latin typeface="Calibri" charset="0"/>
                        </a:rPr>
                        <a:t>x</a:t>
                      </a:r>
                      <a:r>
                        <a:rPr kumimoji="0" lang="en-US" altLang="x-none" sz="2000" b="0" i="0" u="none" strike="noStrike" cap="none" normalizeH="0" baseline="0">
                          <a:ln>
                            <a:noFill/>
                          </a:ln>
                          <a:solidFill>
                            <a:schemeClr val="tx1"/>
                          </a:solidFill>
                          <a:effectLst/>
                          <a:latin typeface="Calibri" charset="0"/>
                        </a:rPr>
                        <a:t>-coordinate of mouse cursor in the window</a:t>
                      </a:r>
                      <a:endParaRPr kumimoji="0" lang="en-US" altLang="x-none" sz="2000" b="0" i="1" u="none" strike="noStrike" cap="none" normalizeH="0" baseline="0">
                        <a:ln>
                          <a:noFill/>
                        </a:ln>
                        <a:solidFill>
                          <a:schemeClr val="tx1"/>
                        </a:solidFill>
                        <a:effectLst/>
                        <a:latin typeface="Calibri" charset="0"/>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54000">
                <a:tc>
                  <a:txBody>
                    <a:bodyPr/>
                    <a:lstStyle>
                      <a:lvl1pPr>
                        <a:spcBef>
                          <a:spcPct val="20000"/>
                        </a:spcBef>
                        <a:defRPr sz="2000">
                          <a:solidFill>
                            <a:schemeClr val="tx1"/>
                          </a:solidFill>
                          <a:latin typeface="Calibri" charset="0"/>
                        </a:defRPr>
                      </a:lvl1pPr>
                      <a:lvl2pPr>
                        <a:spcBef>
                          <a:spcPct val="20000"/>
                        </a:spcBef>
                        <a:defRPr sz="2000">
                          <a:solidFill>
                            <a:schemeClr val="tx1"/>
                          </a:solidFill>
                          <a:latin typeface="Calibri" charset="0"/>
                        </a:defRPr>
                      </a:lvl2pPr>
                      <a:lvl3pPr>
                        <a:spcBef>
                          <a:spcPct val="20000"/>
                        </a:spcBef>
                        <a:defRPr>
                          <a:solidFill>
                            <a:schemeClr val="tx1"/>
                          </a:solidFill>
                          <a:latin typeface="Calibri" charset="0"/>
                        </a:defRPr>
                      </a:lvl3pPr>
                      <a:lvl4pPr>
                        <a:spcBef>
                          <a:spcPct val="20000"/>
                        </a:spcBef>
                        <a:defRPr sz="1600">
                          <a:solidFill>
                            <a:schemeClr val="tx1"/>
                          </a:solidFill>
                          <a:latin typeface="Calibri" charset="0"/>
                        </a:defRPr>
                      </a:lvl4pPr>
                      <a:lvl5pPr>
                        <a:spcBef>
                          <a:spcPct val="20000"/>
                        </a:spcBef>
                        <a:defRPr sz="1600">
                          <a:solidFill>
                            <a:schemeClr val="tx1"/>
                          </a:solidFill>
                          <a:latin typeface="Calibri" charset="0"/>
                        </a:defRPr>
                      </a:lvl5pPr>
                      <a:lvl6pPr fontAlgn="base">
                        <a:spcBef>
                          <a:spcPct val="20000"/>
                        </a:spcBef>
                        <a:spcAft>
                          <a:spcPct val="0"/>
                        </a:spcAft>
                        <a:defRPr sz="1600">
                          <a:solidFill>
                            <a:schemeClr val="tx1"/>
                          </a:solidFill>
                          <a:latin typeface="Calibri" charset="0"/>
                        </a:defRPr>
                      </a:lvl6pPr>
                      <a:lvl7pPr fontAlgn="base">
                        <a:spcBef>
                          <a:spcPct val="20000"/>
                        </a:spcBef>
                        <a:spcAft>
                          <a:spcPct val="0"/>
                        </a:spcAft>
                        <a:defRPr sz="1600">
                          <a:solidFill>
                            <a:schemeClr val="tx1"/>
                          </a:solidFill>
                          <a:latin typeface="Calibri" charset="0"/>
                        </a:defRPr>
                      </a:lvl7pPr>
                      <a:lvl8pPr fontAlgn="base">
                        <a:spcBef>
                          <a:spcPct val="20000"/>
                        </a:spcBef>
                        <a:spcAft>
                          <a:spcPct val="0"/>
                        </a:spcAft>
                        <a:defRPr sz="1600">
                          <a:solidFill>
                            <a:schemeClr val="tx1"/>
                          </a:solidFill>
                          <a:latin typeface="Calibri" charset="0"/>
                        </a:defRPr>
                      </a:lvl8pPr>
                      <a:lvl9pPr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90000"/>
                        </a:lnSpc>
                        <a:spcBef>
                          <a:spcPct val="20000"/>
                        </a:spcBef>
                        <a:spcAft>
                          <a:spcPct val="0"/>
                        </a:spcAft>
                        <a:buClrTx/>
                        <a:buSzTx/>
                        <a:buFontTx/>
                        <a:buNone/>
                        <a:tabLst/>
                      </a:pPr>
                      <a:r>
                        <a:rPr kumimoji="0" lang="en-US" altLang="x-none" sz="2000" b="1" i="1" u="none" strike="noStrike" cap="none" normalizeH="0" baseline="0" dirty="0" err="1">
                          <a:ln>
                            <a:noFill/>
                          </a:ln>
                          <a:solidFill>
                            <a:schemeClr val="tx1"/>
                          </a:solidFill>
                          <a:effectLst/>
                          <a:latin typeface="Consolas" charset="0"/>
                        </a:rPr>
                        <a:t>e</a:t>
                      </a:r>
                      <a:r>
                        <a:rPr kumimoji="0" lang="en-US" altLang="x-none" sz="2000" b="0" i="0" u="none" strike="noStrike" cap="none" normalizeH="0" baseline="0" dirty="0" err="1">
                          <a:ln>
                            <a:noFill/>
                          </a:ln>
                          <a:solidFill>
                            <a:schemeClr val="tx1"/>
                          </a:solidFill>
                          <a:effectLst/>
                          <a:latin typeface="Consolas" charset="0"/>
                        </a:rPr>
                        <a:t>.getY</a:t>
                      </a:r>
                      <a:r>
                        <a:rPr kumimoji="0" lang="en-US" altLang="x-none" sz="2000" b="0" i="0" u="none" strike="noStrike" cap="none" normalizeH="0" baseline="0" dirty="0">
                          <a:ln>
                            <a:noFill/>
                          </a:ln>
                          <a:solidFill>
                            <a:schemeClr val="tx1"/>
                          </a:solidFill>
                          <a:effectLst/>
                          <a:latin typeface="Consolas" charset="0"/>
                        </a:rPr>
                        <a:t>()</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defRPr sz="2000">
                          <a:solidFill>
                            <a:schemeClr val="tx1"/>
                          </a:solidFill>
                          <a:latin typeface="Calibri" charset="0"/>
                        </a:defRPr>
                      </a:lvl1pPr>
                      <a:lvl2pPr>
                        <a:spcBef>
                          <a:spcPct val="20000"/>
                        </a:spcBef>
                        <a:defRPr sz="2000">
                          <a:solidFill>
                            <a:schemeClr val="tx1"/>
                          </a:solidFill>
                          <a:latin typeface="Calibri" charset="0"/>
                        </a:defRPr>
                      </a:lvl2pPr>
                      <a:lvl3pPr>
                        <a:spcBef>
                          <a:spcPct val="20000"/>
                        </a:spcBef>
                        <a:defRPr>
                          <a:solidFill>
                            <a:schemeClr val="tx1"/>
                          </a:solidFill>
                          <a:latin typeface="Calibri" charset="0"/>
                        </a:defRPr>
                      </a:lvl3pPr>
                      <a:lvl4pPr>
                        <a:spcBef>
                          <a:spcPct val="20000"/>
                        </a:spcBef>
                        <a:defRPr sz="1600">
                          <a:solidFill>
                            <a:schemeClr val="tx1"/>
                          </a:solidFill>
                          <a:latin typeface="Calibri" charset="0"/>
                        </a:defRPr>
                      </a:lvl4pPr>
                      <a:lvl5pPr>
                        <a:spcBef>
                          <a:spcPct val="20000"/>
                        </a:spcBef>
                        <a:defRPr sz="1600">
                          <a:solidFill>
                            <a:schemeClr val="tx1"/>
                          </a:solidFill>
                          <a:latin typeface="Calibri" charset="0"/>
                        </a:defRPr>
                      </a:lvl5pPr>
                      <a:lvl6pPr fontAlgn="base">
                        <a:spcBef>
                          <a:spcPct val="20000"/>
                        </a:spcBef>
                        <a:spcAft>
                          <a:spcPct val="0"/>
                        </a:spcAft>
                        <a:defRPr sz="1600">
                          <a:solidFill>
                            <a:schemeClr val="tx1"/>
                          </a:solidFill>
                          <a:latin typeface="Calibri" charset="0"/>
                        </a:defRPr>
                      </a:lvl6pPr>
                      <a:lvl7pPr fontAlgn="base">
                        <a:spcBef>
                          <a:spcPct val="20000"/>
                        </a:spcBef>
                        <a:spcAft>
                          <a:spcPct val="0"/>
                        </a:spcAft>
                        <a:defRPr sz="1600">
                          <a:solidFill>
                            <a:schemeClr val="tx1"/>
                          </a:solidFill>
                          <a:latin typeface="Calibri" charset="0"/>
                        </a:defRPr>
                      </a:lvl7pPr>
                      <a:lvl8pPr fontAlgn="base">
                        <a:spcBef>
                          <a:spcPct val="20000"/>
                        </a:spcBef>
                        <a:spcAft>
                          <a:spcPct val="0"/>
                        </a:spcAft>
                        <a:defRPr sz="1600">
                          <a:solidFill>
                            <a:schemeClr val="tx1"/>
                          </a:solidFill>
                          <a:latin typeface="Calibri" charset="0"/>
                        </a:defRPr>
                      </a:lvl8pPr>
                      <a:lvl9pPr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90000"/>
                        </a:lnSpc>
                        <a:spcBef>
                          <a:spcPct val="20000"/>
                        </a:spcBef>
                        <a:spcAft>
                          <a:spcPct val="0"/>
                        </a:spcAft>
                        <a:buClrTx/>
                        <a:buSzTx/>
                        <a:buFontTx/>
                        <a:buNone/>
                        <a:tabLst/>
                      </a:pPr>
                      <a:r>
                        <a:rPr kumimoji="0" lang="en-US" altLang="x-none" sz="2000" b="0" i="0" u="none" strike="noStrike" cap="none" normalizeH="0" baseline="0" dirty="0">
                          <a:ln>
                            <a:noFill/>
                          </a:ln>
                          <a:solidFill>
                            <a:schemeClr val="tx1"/>
                          </a:solidFill>
                          <a:effectLst/>
                          <a:latin typeface="Calibri" charset="0"/>
                        </a:rPr>
                        <a:t>the </a:t>
                      </a:r>
                      <a:r>
                        <a:rPr kumimoji="0" lang="en-US" altLang="x-none" sz="2000" b="0" i="1" u="none" strike="noStrike" cap="none" normalizeH="0" baseline="0" dirty="0">
                          <a:ln>
                            <a:noFill/>
                          </a:ln>
                          <a:solidFill>
                            <a:schemeClr val="tx1"/>
                          </a:solidFill>
                          <a:effectLst/>
                          <a:latin typeface="Calibri" charset="0"/>
                        </a:rPr>
                        <a:t>y</a:t>
                      </a:r>
                      <a:r>
                        <a:rPr kumimoji="0" lang="en-US" altLang="x-none" sz="2000" b="0" i="0" u="none" strike="noStrike" cap="none" normalizeH="0" baseline="0" dirty="0">
                          <a:ln>
                            <a:noFill/>
                          </a:ln>
                          <a:solidFill>
                            <a:schemeClr val="tx1"/>
                          </a:solidFill>
                          <a:effectLst/>
                          <a:latin typeface="Calibri" charset="0"/>
                        </a:rPr>
                        <a:t>-coordinate of mouse cursor in the window</a:t>
                      </a:r>
                      <a:endParaRPr kumimoji="0" lang="en-US" altLang="x-none" sz="2000" b="0" i="1" u="none" strike="noStrike" cap="none" normalizeH="0" baseline="0" dirty="0">
                        <a:ln>
                          <a:noFill/>
                        </a:ln>
                        <a:solidFill>
                          <a:schemeClr val="tx1"/>
                        </a:solidFill>
                        <a:effectLst/>
                        <a:latin typeface="Calibri" charset="0"/>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4923759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9346" name="Rectangle 2"/>
          <p:cNvSpPr>
            <a:spLocks noGrp="1" noChangeArrowheads="1"/>
          </p:cNvSpPr>
          <p:nvPr>
            <p:ph type="title"/>
          </p:nvPr>
        </p:nvSpPr>
        <p:spPr/>
        <p:txBody>
          <a:bodyPr/>
          <a:lstStyle/>
          <a:p>
            <a:r>
              <a:rPr lang="en-US" altLang="x-none" dirty="0"/>
              <a:t>Example: </a:t>
            </a:r>
            <a:r>
              <a:rPr lang="en-US" altLang="x-none" dirty="0" err="1"/>
              <a:t>ClickForDaisies</a:t>
            </a:r>
            <a:endParaRPr lang="en-US" altLang="x-none" dirty="0"/>
          </a:p>
        </p:txBody>
      </p:sp>
      <p:pic>
        <p:nvPicPr>
          <p:cNvPr id="3" name="Content Placeholder 2"/>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87922" y="1295400"/>
            <a:ext cx="7168155" cy="5181600"/>
          </a:xfrm>
        </p:spPr>
      </p:pic>
    </p:spTree>
    <p:extLst>
      <p:ext uri="{BB962C8B-B14F-4D97-AF65-F5344CB8AC3E}">
        <p14:creationId xmlns:p14="http://schemas.microsoft.com/office/powerpoint/2010/main" val="11655717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9346" name="Rectangle 2"/>
          <p:cNvSpPr>
            <a:spLocks noGrp="1" noChangeArrowheads="1"/>
          </p:cNvSpPr>
          <p:nvPr>
            <p:ph type="title"/>
          </p:nvPr>
        </p:nvSpPr>
        <p:spPr/>
        <p:txBody>
          <a:bodyPr/>
          <a:lstStyle/>
          <a:p>
            <a:r>
              <a:rPr lang="en-US" altLang="x-none" dirty="0"/>
              <a:t>Example: </a:t>
            </a:r>
            <a:r>
              <a:rPr lang="en-US" altLang="x-none" dirty="0" err="1"/>
              <a:t>ClickForDaisies</a:t>
            </a:r>
            <a:endParaRPr lang="en-US" altLang="x-none" dirty="0"/>
          </a:p>
        </p:txBody>
      </p:sp>
      <p:sp>
        <p:nvSpPr>
          <p:cNvPr id="1209347" name="Rectangle 3"/>
          <p:cNvSpPr>
            <a:spLocks noGrp="1" noChangeArrowheads="1"/>
          </p:cNvSpPr>
          <p:nvPr>
            <p:ph type="body" idx="1"/>
          </p:nvPr>
        </p:nvSpPr>
        <p:spPr>
          <a:xfrm>
            <a:off x="0" y="1295400"/>
            <a:ext cx="9144000" cy="5181600"/>
          </a:xfrm>
        </p:spPr>
        <p:txBody>
          <a:bodyPr/>
          <a:lstStyle/>
          <a:p>
            <a:pPr>
              <a:lnSpc>
                <a:spcPct val="80000"/>
              </a:lnSpc>
              <a:buFontTx/>
              <a:buNone/>
            </a:pPr>
            <a:r>
              <a:rPr lang="en-US" altLang="x-none" sz="2000" b="1" dirty="0">
                <a:solidFill>
                  <a:srgbClr val="7030A0"/>
                </a:solidFill>
                <a:latin typeface="Consolas" charset="0"/>
              </a:rPr>
              <a:t>public</a:t>
            </a:r>
            <a:r>
              <a:rPr lang="en-US" altLang="x-none" sz="2000" dirty="0">
                <a:solidFill>
                  <a:srgbClr val="7030A0"/>
                </a:solidFill>
                <a:latin typeface="Consolas" charset="0"/>
              </a:rPr>
              <a:t> </a:t>
            </a:r>
            <a:r>
              <a:rPr lang="en-US" altLang="x-none" sz="2000" b="1" dirty="0">
                <a:solidFill>
                  <a:srgbClr val="7030A0"/>
                </a:solidFill>
                <a:latin typeface="Consolas" charset="0"/>
              </a:rPr>
              <a:t>class</a:t>
            </a:r>
            <a:r>
              <a:rPr lang="en-US" altLang="x-none" sz="2000" dirty="0">
                <a:solidFill>
                  <a:srgbClr val="7030A0"/>
                </a:solidFill>
                <a:latin typeface="Consolas" charset="0"/>
              </a:rPr>
              <a:t> </a:t>
            </a:r>
            <a:r>
              <a:rPr lang="en-US" altLang="x-none" sz="2000" dirty="0" err="1">
                <a:latin typeface="Consolas" charset="0"/>
              </a:rPr>
              <a:t>ClickForDaisies</a:t>
            </a:r>
            <a:r>
              <a:rPr lang="en-US" altLang="x-none" sz="2000" dirty="0">
                <a:latin typeface="Consolas" charset="0"/>
              </a:rPr>
              <a:t> </a:t>
            </a:r>
            <a:r>
              <a:rPr lang="en-US" altLang="x-none" sz="2000" b="1" dirty="0">
                <a:solidFill>
                  <a:srgbClr val="7030A0"/>
                </a:solidFill>
                <a:latin typeface="Consolas" charset="0"/>
              </a:rPr>
              <a:t>extends</a:t>
            </a:r>
            <a:r>
              <a:rPr lang="en-US" altLang="x-none" sz="2000" dirty="0">
                <a:solidFill>
                  <a:srgbClr val="7030A0"/>
                </a:solidFill>
                <a:latin typeface="Consolas" charset="0"/>
              </a:rPr>
              <a:t> </a:t>
            </a:r>
            <a:r>
              <a:rPr lang="en-US" altLang="x-none" sz="2000" dirty="0" err="1">
                <a:latin typeface="Consolas" charset="0"/>
              </a:rPr>
              <a:t>GraphicsProgram</a:t>
            </a:r>
            <a:r>
              <a:rPr lang="en-US" altLang="x-none" sz="2000" dirty="0">
                <a:latin typeface="Consolas" charset="0"/>
              </a:rPr>
              <a:t> {</a:t>
            </a:r>
            <a:endParaRPr lang="en-US" altLang="x-none" sz="2000" dirty="0">
              <a:solidFill>
                <a:srgbClr val="00B050"/>
              </a:solidFill>
              <a:latin typeface="Consolas" charset="0"/>
            </a:endParaRPr>
          </a:p>
          <a:p>
            <a:pPr>
              <a:lnSpc>
                <a:spcPct val="80000"/>
              </a:lnSpc>
              <a:buFontTx/>
              <a:buNone/>
            </a:pPr>
            <a:r>
              <a:rPr lang="en-US" altLang="x-none" sz="2000" dirty="0">
                <a:solidFill>
                  <a:srgbClr val="00B050"/>
                </a:solidFill>
                <a:latin typeface="Consolas" charset="0"/>
              </a:rPr>
              <a:t>    </a:t>
            </a:r>
            <a:br>
              <a:rPr lang="en-US" altLang="x-none" sz="2000" dirty="0">
                <a:solidFill>
                  <a:srgbClr val="00B050"/>
                </a:solidFill>
                <a:latin typeface="Consolas" charset="0"/>
              </a:rPr>
            </a:br>
            <a:r>
              <a:rPr lang="en-US" altLang="x-none" sz="2000" dirty="0">
                <a:solidFill>
                  <a:srgbClr val="00B050"/>
                </a:solidFill>
                <a:latin typeface="Consolas" charset="0"/>
              </a:rPr>
              <a:t> // Add a Daisy image where the user clicks</a:t>
            </a:r>
          </a:p>
          <a:p>
            <a:pPr>
              <a:lnSpc>
                <a:spcPct val="80000"/>
              </a:lnSpc>
              <a:buFontTx/>
              <a:buNone/>
            </a:pPr>
            <a:r>
              <a:rPr lang="en-US" altLang="x-none" sz="2000" b="1" dirty="0">
                <a:solidFill>
                  <a:srgbClr val="7030A0"/>
                </a:solidFill>
                <a:latin typeface="Consolas" charset="0"/>
              </a:rPr>
              <a:t>   public</a:t>
            </a:r>
            <a:r>
              <a:rPr lang="en-US" altLang="x-none" sz="2000" dirty="0">
                <a:latin typeface="Consolas" charset="0"/>
              </a:rPr>
              <a:t> </a:t>
            </a:r>
            <a:r>
              <a:rPr lang="en-US" altLang="x-none" sz="2000" b="1" dirty="0">
                <a:solidFill>
                  <a:srgbClr val="7030A0"/>
                </a:solidFill>
                <a:latin typeface="Consolas" charset="0"/>
              </a:rPr>
              <a:t>void</a:t>
            </a:r>
            <a:r>
              <a:rPr lang="en-US" altLang="x-none" sz="2000" dirty="0">
                <a:latin typeface="Consolas" charset="0"/>
              </a:rPr>
              <a:t> </a:t>
            </a:r>
            <a:r>
              <a:rPr lang="en-US" altLang="x-none" sz="2000" dirty="0" err="1">
                <a:latin typeface="Consolas" charset="0"/>
              </a:rPr>
              <a:t>mouseClicked</a:t>
            </a:r>
            <a:r>
              <a:rPr lang="en-US" altLang="x-none" sz="2000" dirty="0">
                <a:latin typeface="Consolas" charset="0"/>
              </a:rPr>
              <a:t>(</a:t>
            </a:r>
            <a:r>
              <a:rPr lang="en-US" altLang="x-none" sz="2000" dirty="0" err="1">
                <a:latin typeface="Consolas" charset="0"/>
              </a:rPr>
              <a:t>MouseEvent</a:t>
            </a:r>
            <a:r>
              <a:rPr lang="en-US" altLang="x-none" sz="2000" dirty="0">
                <a:latin typeface="Consolas" charset="0"/>
              </a:rPr>
              <a:t> event) {</a:t>
            </a:r>
          </a:p>
          <a:p>
            <a:pPr>
              <a:lnSpc>
                <a:spcPct val="80000"/>
              </a:lnSpc>
              <a:buFontTx/>
              <a:buNone/>
            </a:pPr>
            <a:r>
              <a:rPr lang="en-US" altLang="x-none" sz="2000" dirty="0">
                <a:solidFill>
                  <a:srgbClr val="00B050"/>
                </a:solidFill>
                <a:latin typeface="Consolas" charset="0"/>
              </a:rPr>
              <a:t>     // Get information about the event</a:t>
            </a:r>
          </a:p>
          <a:p>
            <a:pPr>
              <a:lnSpc>
                <a:spcPct val="80000"/>
              </a:lnSpc>
              <a:buFontTx/>
              <a:buNone/>
            </a:pPr>
            <a:r>
              <a:rPr lang="en-US" altLang="x-none" sz="2000" dirty="0">
                <a:latin typeface="Consolas" charset="0"/>
              </a:rPr>
              <a:t>     double </a:t>
            </a:r>
            <a:r>
              <a:rPr lang="en-US" altLang="x-none" sz="2000" dirty="0" err="1">
                <a:latin typeface="Consolas" charset="0"/>
              </a:rPr>
              <a:t>mouseX</a:t>
            </a:r>
            <a:r>
              <a:rPr lang="en-US" altLang="x-none" sz="2000" dirty="0">
                <a:latin typeface="Consolas" charset="0"/>
              </a:rPr>
              <a:t> = </a:t>
            </a:r>
            <a:r>
              <a:rPr lang="en-US" altLang="x-none" sz="2000" dirty="0" err="1">
                <a:latin typeface="Consolas" charset="0"/>
              </a:rPr>
              <a:t>event.getX</a:t>
            </a:r>
            <a:r>
              <a:rPr lang="en-US" altLang="x-none" sz="2000" dirty="0">
                <a:latin typeface="Consolas" charset="0"/>
              </a:rPr>
              <a:t>();</a:t>
            </a:r>
          </a:p>
          <a:p>
            <a:pPr>
              <a:lnSpc>
                <a:spcPct val="80000"/>
              </a:lnSpc>
              <a:buFontTx/>
              <a:buNone/>
            </a:pPr>
            <a:r>
              <a:rPr lang="en-US" altLang="x-none" sz="2000" dirty="0">
                <a:latin typeface="Consolas" charset="0"/>
              </a:rPr>
              <a:t>     double </a:t>
            </a:r>
            <a:r>
              <a:rPr lang="en-US" altLang="x-none" sz="2000" dirty="0" err="1">
                <a:latin typeface="Consolas" charset="0"/>
              </a:rPr>
              <a:t>mouseY</a:t>
            </a:r>
            <a:r>
              <a:rPr lang="en-US" altLang="x-none" sz="2000" dirty="0">
                <a:latin typeface="Consolas" charset="0"/>
              </a:rPr>
              <a:t> = </a:t>
            </a:r>
            <a:r>
              <a:rPr lang="en-US" altLang="x-none" sz="2000" dirty="0" err="1">
                <a:latin typeface="Consolas" charset="0"/>
              </a:rPr>
              <a:t>event.getY</a:t>
            </a:r>
            <a:r>
              <a:rPr lang="en-US" altLang="x-none" sz="2000" dirty="0">
                <a:latin typeface="Consolas" charset="0"/>
              </a:rPr>
              <a:t>();</a:t>
            </a:r>
          </a:p>
          <a:p>
            <a:pPr>
              <a:lnSpc>
                <a:spcPct val="80000"/>
              </a:lnSpc>
              <a:buFontTx/>
              <a:buNone/>
            </a:pPr>
            <a:endParaRPr lang="en-US" altLang="x-none" sz="2000" dirty="0">
              <a:latin typeface="Consolas" charset="0"/>
            </a:endParaRPr>
          </a:p>
          <a:p>
            <a:pPr>
              <a:lnSpc>
                <a:spcPct val="80000"/>
              </a:lnSpc>
              <a:buFontTx/>
              <a:buNone/>
            </a:pPr>
            <a:r>
              <a:rPr lang="en-US" altLang="x-none" sz="2000" dirty="0">
                <a:solidFill>
                  <a:srgbClr val="00B050"/>
                </a:solidFill>
                <a:latin typeface="Consolas" charset="0"/>
              </a:rPr>
              <a:t>     // Add Daisy at the mouse location</a:t>
            </a:r>
          </a:p>
          <a:p>
            <a:pPr>
              <a:lnSpc>
                <a:spcPct val="80000"/>
              </a:lnSpc>
              <a:buFontTx/>
              <a:buNone/>
            </a:pPr>
            <a:r>
              <a:rPr lang="en-US" altLang="x-none" sz="2000" dirty="0">
                <a:latin typeface="Consolas" charset="0"/>
              </a:rPr>
              <a:t>     </a:t>
            </a:r>
            <a:r>
              <a:rPr lang="en-US" altLang="x-none" sz="2000" dirty="0" err="1">
                <a:latin typeface="Consolas" charset="0"/>
              </a:rPr>
              <a:t>GImage</a:t>
            </a:r>
            <a:r>
              <a:rPr lang="en-US" altLang="x-none" sz="2000" dirty="0">
                <a:latin typeface="Consolas" charset="0"/>
              </a:rPr>
              <a:t> daisy = </a:t>
            </a:r>
            <a:r>
              <a:rPr lang="en-US" altLang="x-none" sz="2000" b="1" dirty="0">
                <a:solidFill>
                  <a:srgbClr val="7030A0"/>
                </a:solidFill>
                <a:latin typeface="Consolas" charset="0"/>
              </a:rPr>
              <a:t>new</a:t>
            </a:r>
            <a:r>
              <a:rPr lang="en-US" altLang="x-none" sz="2000" dirty="0">
                <a:latin typeface="Consolas" charset="0"/>
              </a:rPr>
              <a:t> </a:t>
            </a:r>
            <a:r>
              <a:rPr lang="en-US" altLang="x-none" sz="2000" dirty="0" err="1">
                <a:latin typeface="Consolas" charset="0"/>
              </a:rPr>
              <a:t>GImage</a:t>
            </a:r>
            <a:r>
              <a:rPr lang="en-US" altLang="x-none" sz="2000" dirty="0">
                <a:latin typeface="Consolas" charset="0"/>
              </a:rPr>
              <a:t>(</a:t>
            </a:r>
            <a:r>
              <a:rPr lang="en-US" altLang="x-none" sz="2000" dirty="0">
                <a:solidFill>
                  <a:srgbClr val="0070C0"/>
                </a:solidFill>
                <a:latin typeface="Consolas" charset="0"/>
              </a:rPr>
              <a:t>"res/</a:t>
            </a:r>
            <a:r>
              <a:rPr lang="en-US" altLang="x-none" sz="2000" dirty="0" err="1">
                <a:solidFill>
                  <a:srgbClr val="0070C0"/>
                </a:solidFill>
                <a:latin typeface="Consolas" charset="0"/>
              </a:rPr>
              <a:t>daisy.png</a:t>
            </a:r>
            <a:r>
              <a:rPr lang="en-US" altLang="x-none" sz="2000" dirty="0">
                <a:solidFill>
                  <a:srgbClr val="0070C0"/>
                </a:solidFill>
                <a:latin typeface="Consolas" charset="0"/>
              </a:rPr>
              <a:t>"</a:t>
            </a:r>
            <a:r>
              <a:rPr lang="en-US" altLang="x-none" sz="2000" dirty="0">
                <a:latin typeface="Consolas" charset="0"/>
              </a:rPr>
              <a:t>, </a:t>
            </a:r>
            <a:r>
              <a:rPr lang="en-US" altLang="x-none" sz="2000" dirty="0" err="1">
                <a:latin typeface="Consolas" charset="0"/>
              </a:rPr>
              <a:t>mouseX</a:t>
            </a:r>
            <a:r>
              <a:rPr lang="en-US" altLang="x-none" sz="2000" dirty="0">
                <a:latin typeface="Consolas" charset="0"/>
              </a:rPr>
              <a:t>, </a:t>
            </a:r>
            <a:r>
              <a:rPr lang="en-US" altLang="x-none" sz="2000" dirty="0" err="1">
                <a:latin typeface="Consolas" charset="0"/>
              </a:rPr>
              <a:t>mouseY</a:t>
            </a:r>
            <a:r>
              <a:rPr lang="en-US" altLang="x-none" sz="2000" dirty="0">
                <a:latin typeface="Consolas" charset="0"/>
              </a:rPr>
              <a:t>);</a:t>
            </a:r>
          </a:p>
          <a:p>
            <a:pPr>
              <a:lnSpc>
                <a:spcPct val="80000"/>
              </a:lnSpc>
              <a:buFontTx/>
              <a:buNone/>
            </a:pPr>
            <a:r>
              <a:rPr lang="en-US" altLang="x-none" sz="2000" dirty="0">
                <a:solidFill>
                  <a:srgbClr val="00B050"/>
                </a:solidFill>
                <a:latin typeface="Consolas" charset="0"/>
              </a:rPr>
              <a:t>     </a:t>
            </a:r>
            <a:r>
              <a:rPr lang="en-US" altLang="x-none" sz="2000" dirty="0">
                <a:latin typeface="Consolas" charset="0"/>
              </a:rPr>
              <a:t>add(daisy);</a:t>
            </a:r>
          </a:p>
          <a:p>
            <a:pPr>
              <a:lnSpc>
                <a:spcPct val="80000"/>
              </a:lnSpc>
              <a:buFontTx/>
              <a:buNone/>
            </a:pPr>
            <a:r>
              <a:rPr lang="en-US" altLang="x-none" sz="2000" dirty="0">
                <a:latin typeface="Consolas" charset="0"/>
              </a:rPr>
              <a:t>   }</a:t>
            </a:r>
          </a:p>
          <a:p>
            <a:pPr>
              <a:lnSpc>
                <a:spcPct val="80000"/>
              </a:lnSpc>
              <a:buFontTx/>
              <a:buNone/>
            </a:pPr>
            <a:r>
              <a:rPr lang="en-US" altLang="x-none" sz="2000" dirty="0">
                <a:latin typeface="Consolas" charset="0"/>
              </a:rPr>
              <a:t>}</a:t>
            </a:r>
          </a:p>
        </p:txBody>
      </p:sp>
    </p:spTree>
    <p:extLst>
      <p:ext uri="{BB962C8B-B14F-4D97-AF65-F5344CB8AC3E}">
        <p14:creationId xmlns:p14="http://schemas.microsoft.com/office/powerpoint/2010/main" val="21115151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9346" name="Rectangle 2"/>
          <p:cNvSpPr>
            <a:spLocks noGrp="1" noChangeArrowheads="1"/>
          </p:cNvSpPr>
          <p:nvPr>
            <p:ph type="title"/>
          </p:nvPr>
        </p:nvSpPr>
        <p:spPr/>
        <p:txBody>
          <a:bodyPr/>
          <a:lstStyle/>
          <a:p>
            <a:r>
              <a:rPr lang="en-US" altLang="x-none" dirty="0"/>
              <a:t>Example: </a:t>
            </a:r>
            <a:r>
              <a:rPr lang="en-US" altLang="x-none" dirty="0" err="1"/>
              <a:t>ClickForDaisies</a:t>
            </a:r>
            <a:endParaRPr lang="en-US" altLang="x-none" dirty="0"/>
          </a:p>
        </p:txBody>
      </p:sp>
      <p:sp>
        <p:nvSpPr>
          <p:cNvPr id="1209347" name="Rectangle 3"/>
          <p:cNvSpPr>
            <a:spLocks noGrp="1" noChangeArrowheads="1"/>
          </p:cNvSpPr>
          <p:nvPr>
            <p:ph type="body" idx="1"/>
          </p:nvPr>
        </p:nvSpPr>
        <p:spPr>
          <a:xfrm>
            <a:off x="0" y="1295400"/>
            <a:ext cx="9144000" cy="5181600"/>
          </a:xfrm>
        </p:spPr>
        <p:txBody>
          <a:bodyPr/>
          <a:lstStyle/>
          <a:p>
            <a:pPr>
              <a:lnSpc>
                <a:spcPct val="80000"/>
              </a:lnSpc>
              <a:buFontTx/>
              <a:buNone/>
            </a:pPr>
            <a:r>
              <a:rPr lang="en-US" altLang="x-none" sz="2000" b="1" dirty="0">
                <a:solidFill>
                  <a:schemeClr val="bg1">
                    <a:lumMod val="75000"/>
                  </a:schemeClr>
                </a:solidFill>
                <a:latin typeface="Consolas" charset="0"/>
              </a:rPr>
              <a:t>public</a:t>
            </a:r>
            <a:r>
              <a:rPr lang="en-US" altLang="x-none" sz="2000" dirty="0">
                <a:solidFill>
                  <a:schemeClr val="bg1">
                    <a:lumMod val="75000"/>
                  </a:schemeClr>
                </a:solidFill>
                <a:latin typeface="Consolas" charset="0"/>
              </a:rPr>
              <a:t> </a:t>
            </a:r>
            <a:r>
              <a:rPr lang="en-US" altLang="x-none" sz="2000" b="1" dirty="0">
                <a:solidFill>
                  <a:schemeClr val="bg1">
                    <a:lumMod val="75000"/>
                  </a:schemeClr>
                </a:solidFill>
                <a:latin typeface="Consolas" charset="0"/>
              </a:rPr>
              <a:t>class</a:t>
            </a:r>
            <a:r>
              <a:rPr lang="en-US" altLang="x-none" sz="2000" dirty="0">
                <a:solidFill>
                  <a:schemeClr val="bg1">
                    <a:lumMod val="75000"/>
                  </a:schemeClr>
                </a:solidFill>
                <a:latin typeface="Consolas" charset="0"/>
              </a:rPr>
              <a:t> </a:t>
            </a:r>
            <a:r>
              <a:rPr lang="en-US" altLang="x-none" sz="2000" dirty="0" err="1">
                <a:solidFill>
                  <a:schemeClr val="bg1">
                    <a:lumMod val="75000"/>
                  </a:schemeClr>
                </a:solidFill>
                <a:latin typeface="Consolas" charset="0"/>
              </a:rPr>
              <a:t>ClickForDaisies</a:t>
            </a:r>
            <a:r>
              <a:rPr lang="en-US" altLang="x-none" sz="2000" dirty="0">
                <a:solidFill>
                  <a:schemeClr val="bg1">
                    <a:lumMod val="75000"/>
                  </a:schemeClr>
                </a:solidFill>
                <a:latin typeface="Consolas" charset="0"/>
              </a:rPr>
              <a:t> </a:t>
            </a:r>
            <a:r>
              <a:rPr lang="en-US" altLang="x-none" sz="2000" b="1" dirty="0">
                <a:solidFill>
                  <a:schemeClr val="bg1">
                    <a:lumMod val="75000"/>
                  </a:schemeClr>
                </a:solidFill>
                <a:latin typeface="Consolas" charset="0"/>
              </a:rPr>
              <a:t>extends</a:t>
            </a:r>
            <a:r>
              <a:rPr lang="en-US" altLang="x-none" sz="2000" dirty="0">
                <a:solidFill>
                  <a:schemeClr val="bg1">
                    <a:lumMod val="75000"/>
                  </a:schemeClr>
                </a:solidFill>
                <a:latin typeface="Consolas" charset="0"/>
              </a:rPr>
              <a:t> </a:t>
            </a:r>
            <a:r>
              <a:rPr lang="en-US" altLang="x-none" sz="2000" dirty="0" err="1">
                <a:solidFill>
                  <a:schemeClr val="bg1">
                    <a:lumMod val="75000"/>
                  </a:schemeClr>
                </a:solidFill>
                <a:latin typeface="Consolas" charset="0"/>
              </a:rPr>
              <a:t>GraphicsProgram</a:t>
            </a:r>
            <a:r>
              <a:rPr lang="en-US" altLang="x-none" sz="2000" dirty="0">
                <a:solidFill>
                  <a:schemeClr val="bg1">
                    <a:lumMod val="75000"/>
                  </a:schemeClr>
                </a:solidFill>
                <a:latin typeface="Consolas" charset="0"/>
              </a:rPr>
              <a:t> {</a:t>
            </a:r>
          </a:p>
          <a:p>
            <a:pPr>
              <a:lnSpc>
                <a:spcPct val="80000"/>
              </a:lnSpc>
              <a:buFontTx/>
              <a:buNone/>
            </a:pPr>
            <a:r>
              <a:rPr lang="en-US" altLang="x-none" sz="2000" dirty="0">
                <a:solidFill>
                  <a:schemeClr val="bg1">
                    <a:lumMod val="75000"/>
                  </a:schemeClr>
                </a:solidFill>
                <a:latin typeface="Consolas" charset="0"/>
              </a:rPr>
              <a:t>    </a:t>
            </a:r>
            <a:br>
              <a:rPr lang="en-US" altLang="x-none" sz="2000" dirty="0">
                <a:solidFill>
                  <a:schemeClr val="bg1">
                    <a:lumMod val="75000"/>
                  </a:schemeClr>
                </a:solidFill>
                <a:latin typeface="Consolas" charset="0"/>
              </a:rPr>
            </a:br>
            <a:r>
              <a:rPr lang="en-US" altLang="x-none" sz="2000" dirty="0">
                <a:solidFill>
                  <a:schemeClr val="bg1">
                    <a:lumMod val="75000"/>
                  </a:schemeClr>
                </a:solidFill>
                <a:latin typeface="Consolas" charset="0"/>
              </a:rPr>
              <a:t> // Add a Daisy image where the user clicks</a:t>
            </a:r>
          </a:p>
          <a:p>
            <a:pPr>
              <a:lnSpc>
                <a:spcPct val="80000"/>
              </a:lnSpc>
              <a:buFontTx/>
              <a:buNone/>
            </a:pPr>
            <a:r>
              <a:rPr lang="en-US" altLang="x-none" sz="2000" b="1" dirty="0">
                <a:solidFill>
                  <a:schemeClr val="bg1">
                    <a:lumMod val="75000"/>
                  </a:schemeClr>
                </a:solidFill>
                <a:latin typeface="Consolas" charset="0"/>
              </a:rPr>
              <a:t>   public</a:t>
            </a:r>
            <a:r>
              <a:rPr lang="en-US" altLang="x-none" sz="2000" dirty="0">
                <a:solidFill>
                  <a:schemeClr val="bg1">
                    <a:lumMod val="75000"/>
                  </a:schemeClr>
                </a:solidFill>
                <a:latin typeface="Consolas" charset="0"/>
              </a:rPr>
              <a:t> </a:t>
            </a:r>
            <a:r>
              <a:rPr lang="en-US" altLang="x-none" sz="2000" b="1" dirty="0">
                <a:solidFill>
                  <a:schemeClr val="bg1">
                    <a:lumMod val="75000"/>
                  </a:schemeClr>
                </a:solidFill>
                <a:latin typeface="Consolas" charset="0"/>
              </a:rPr>
              <a:t>void</a:t>
            </a:r>
            <a:r>
              <a:rPr lang="en-US" altLang="x-none" sz="2000" dirty="0">
                <a:solidFill>
                  <a:schemeClr val="bg1">
                    <a:lumMod val="75000"/>
                  </a:schemeClr>
                </a:solidFill>
                <a:latin typeface="Consolas" charset="0"/>
              </a:rPr>
              <a:t> </a:t>
            </a:r>
            <a:r>
              <a:rPr lang="en-US" altLang="x-none" sz="2000" dirty="0" err="1">
                <a:solidFill>
                  <a:schemeClr val="bg1">
                    <a:lumMod val="75000"/>
                  </a:schemeClr>
                </a:solidFill>
                <a:latin typeface="Consolas" charset="0"/>
              </a:rPr>
              <a:t>mouseClicked</a:t>
            </a:r>
            <a:r>
              <a:rPr lang="en-US" altLang="x-none" sz="2000" dirty="0">
                <a:solidFill>
                  <a:schemeClr val="bg1">
                    <a:lumMod val="75000"/>
                  </a:schemeClr>
                </a:solidFill>
                <a:latin typeface="Consolas" charset="0"/>
              </a:rPr>
              <a:t>(</a:t>
            </a:r>
            <a:r>
              <a:rPr lang="en-US" altLang="x-none" sz="2000" dirty="0" err="1">
                <a:solidFill>
                  <a:schemeClr val="bg1">
                    <a:lumMod val="75000"/>
                  </a:schemeClr>
                </a:solidFill>
                <a:latin typeface="Consolas" charset="0"/>
              </a:rPr>
              <a:t>MouseEvent</a:t>
            </a:r>
            <a:r>
              <a:rPr lang="en-US" altLang="x-none" sz="2000" dirty="0">
                <a:solidFill>
                  <a:schemeClr val="bg1">
                    <a:lumMod val="75000"/>
                  </a:schemeClr>
                </a:solidFill>
                <a:latin typeface="Consolas" charset="0"/>
              </a:rPr>
              <a:t> event) {</a:t>
            </a:r>
          </a:p>
          <a:p>
            <a:pPr>
              <a:lnSpc>
                <a:spcPct val="80000"/>
              </a:lnSpc>
              <a:buFontTx/>
              <a:buNone/>
            </a:pPr>
            <a:r>
              <a:rPr lang="en-US" altLang="x-none" sz="2000" dirty="0">
                <a:solidFill>
                  <a:schemeClr val="bg1">
                    <a:lumMod val="75000"/>
                  </a:schemeClr>
                </a:solidFill>
                <a:latin typeface="Consolas" charset="0"/>
              </a:rPr>
              <a:t>     // Get information about the event</a:t>
            </a:r>
          </a:p>
          <a:p>
            <a:pPr>
              <a:lnSpc>
                <a:spcPct val="80000"/>
              </a:lnSpc>
              <a:buFontTx/>
              <a:buNone/>
            </a:pPr>
            <a:r>
              <a:rPr lang="en-US" altLang="x-none" sz="2000" dirty="0">
                <a:solidFill>
                  <a:srgbClr val="FF0000"/>
                </a:solidFill>
                <a:latin typeface="Consolas" charset="0"/>
              </a:rPr>
              <a:t>     double </a:t>
            </a:r>
            <a:r>
              <a:rPr lang="en-US" altLang="x-none" sz="2000" dirty="0" err="1">
                <a:solidFill>
                  <a:srgbClr val="FF0000"/>
                </a:solidFill>
                <a:latin typeface="Consolas" charset="0"/>
              </a:rPr>
              <a:t>mouseX</a:t>
            </a:r>
            <a:r>
              <a:rPr lang="en-US" altLang="x-none" sz="2000" dirty="0">
                <a:solidFill>
                  <a:srgbClr val="FF0000"/>
                </a:solidFill>
                <a:latin typeface="Consolas" charset="0"/>
              </a:rPr>
              <a:t> = </a:t>
            </a:r>
            <a:r>
              <a:rPr lang="en-US" altLang="x-none" sz="2000" dirty="0" err="1">
                <a:solidFill>
                  <a:srgbClr val="FF0000"/>
                </a:solidFill>
                <a:latin typeface="Consolas" charset="0"/>
              </a:rPr>
              <a:t>event.getX</a:t>
            </a:r>
            <a:r>
              <a:rPr lang="en-US" altLang="x-none" sz="2000" dirty="0">
                <a:solidFill>
                  <a:srgbClr val="FF0000"/>
                </a:solidFill>
                <a:latin typeface="Consolas" charset="0"/>
              </a:rPr>
              <a:t>();</a:t>
            </a:r>
          </a:p>
          <a:p>
            <a:pPr>
              <a:lnSpc>
                <a:spcPct val="80000"/>
              </a:lnSpc>
              <a:buFontTx/>
              <a:buNone/>
            </a:pPr>
            <a:r>
              <a:rPr lang="en-US" altLang="x-none" sz="2000" dirty="0">
                <a:solidFill>
                  <a:srgbClr val="FF0000"/>
                </a:solidFill>
                <a:latin typeface="Consolas" charset="0"/>
              </a:rPr>
              <a:t>     double </a:t>
            </a:r>
            <a:r>
              <a:rPr lang="en-US" altLang="x-none" sz="2000" dirty="0" err="1">
                <a:solidFill>
                  <a:srgbClr val="FF0000"/>
                </a:solidFill>
                <a:latin typeface="Consolas" charset="0"/>
              </a:rPr>
              <a:t>mouseY</a:t>
            </a:r>
            <a:r>
              <a:rPr lang="en-US" altLang="x-none" sz="2000" dirty="0">
                <a:solidFill>
                  <a:srgbClr val="FF0000"/>
                </a:solidFill>
                <a:latin typeface="Consolas" charset="0"/>
              </a:rPr>
              <a:t> = </a:t>
            </a:r>
            <a:r>
              <a:rPr lang="en-US" altLang="x-none" sz="2000" dirty="0" err="1">
                <a:solidFill>
                  <a:srgbClr val="FF0000"/>
                </a:solidFill>
                <a:latin typeface="Consolas" charset="0"/>
              </a:rPr>
              <a:t>event.getY</a:t>
            </a:r>
            <a:r>
              <a:rPr lang="en-US" altLang="x-none" sz="2000" dirty="0">
                <a:solidFill>
                  <a:srgbClr val="FF0000"/>
                </a:solidFill>
                <a:latin typeface="Consolas" charset="0"/>
              </a:rPr>
              <a:t>();</a:t>
            </a:r>
          </a:p>
          <a:p>
            <a:pPr>
              <a:lnSpc>
                <a:spcPct val="80000"/>
              </a:lnSpc>
              <a:buFontTx/>
              <a:buNone/>
            </a:pPr>
            <a:endParaRPr lang="en-US" altLang="x-none" sz="2000" dirty="0">
              <a:solidFill>
                <a:schemeClr val="bg1">
                  <a:lumMod val="75000"/>
                </a:schemeClr>
              </a:solidFill>
              <a:latin typeface="Consolas" charset="0"/>
            </a:endParaRPr>
          </a:p>
          <a:p>
            <a:pPr>
              <a:lnSpc>
                <a:spcPct val="80000"/>
              </a:lnSpc>
              <a:buFontTx/>
              <a:buNone/>
            </a:pPr>
            <a:r>
              <a:rPr lang="en-US" altLang="x-none" sz="2000" dirty="0">
                <a:solidFill>
                  <a:schemeClr val="bg1">
                    <a:lumMod val="75000"/>
                  </a:schemeClr>
                </a:solidFill>
                <a:latin typeface="Consolas" charset="0"/>
              </a:rPr>
              <a:t>     // Add Daisy at the mouse location</a:t>
            </a:r>
          </a:p>
          <a:p>
            <a:pPr>
              <a:lnSpc>
                <a:spcPct val="80000"/>
              </a:lnSpc>
              <a:buFontTx/>
              <a:buNone/>
            </a:pPr>
            <a:r>
              <a:rPr lang="en-US" altLang="x-none" sz="2000" dirty="0">
                <a:solidFill>
                  <a:schemeClr val="bg1">
                    <a:lumMod val="75000"/>
                  </a:schemeClr>
                </a:solidFill>
                <a:latin typeface="Consolas" charset="0"/>
              </a:rPr>
              <a:t>     </a:t>
            </a:r>
            <a:r>
              <a:rPr lang="en-US" altLang="x-none" sz="2000" dirty="0" err="1">
                <a:solidFill>
                  <a:schemeClr val="bg1">
                    <a:lumMod val="75000"/>
                  </a:schemeClr>
                </a:solidFill>
                <a:latin typeface="Consolas" charset="0"/>
              </a:rPr>
              <a:t>GImage</a:t>
            </a:r>
            <a:r>
              <a:rPr lang="en-US" altLang="x-none" sz="2000" dirty="0">
                <a:solidFill>
                  <a:schemeClr val="bg1">
                    <a:lumMod val="75000"/>
                  </a:schemeClr>
                </a:solidFill>
                <a:latin typeface="Consolas" charset="0"/>
              </a:rPr>
              <a:t> daisy = </a:t>
            </a:r>
            <a:r>
              <a:rPr lang="en-US" altLang="x-none" sz="2000" b="1" dirty="0">
                <a:solidFill>
                  <a:schemeClr val="bg1">
                    <a:lumMod val="75000"/>
                  </a:schemeClr>
                </a:solidFill>
                <a:latin typeface="Consolas" charset="0"/>
              </a:rPr>
              <a:t>new</a:t>
            </a:r>
            <a:r>
              <a:rPr lang="en-US" altLang="x-none" sz="2000" dirty="0">
                <a:solidFill>
                  <a:schemeClr val="bg1">
                    <a:lumMod val="75000"/>
                  </a:schemeClr>
                </a:solidFill>
                <a:latin typeface="Consolas" charset="0"/>
              </a:rPr>
              <a:t> </a:t>
            </a:r>
            <a:r>
              <a:rPr lang="en-US" altLang="x-none" sz="2000" dirty="0" err="1">
                <a:solidFill>
                  <a:schemeClr val="bg1">
                    <a:lumMod val="75000"/>
                  </a:schemeClr>
                </a:solidFill>
                <a:latin typeface="Consolas" charset="0"/>
              </a:rPr>
              <a:t>GImage</a:t>
            </a:r>
            <a:r>
              <a:rPr lang="en-US" altLang="x-none" sz="2000" dirty="0">
                <a:solidFill>
                  <a:schemeClr val="bg1">
                    <a:lumMod val="75000"/>
                  </a:schemeClr>
                </a:solidFill>
                <a:latin typeface="Consolas" charset="0"/>
              </a:rPr>
              <a:t>("res/</a:t>
            </a:r>
            <a:r>
              <a:rPr lang="en-US" altLang="x-none" sz="2000" dirty="0" err="1">
                <a:solidFill>
                  <a:schemeClr val="bg1">
                    <a:lumMod val="75000"/>
                  </a:schemeClr>
                </a:solidFill>
                <a:latin typeface="Consolas" charset="0"/>
              </a:rPr>
              <a:t>daisy.png</a:t>
            </a:r>
            <a:r>
              <a:rPr lang="en-US" altLang="x-none" sz="2000" dirty="0">
                <a:solidFill>
                  <a:schemeClr val="bg1">
                    <a:lumMod val="75000"/>
                  </a:schemeClr>
                </a:solidFill>
                <a:latin typeface="Consolas" charset="0"/>
              </a:rPr>
              <a:t>", </a:t>
            </a:r>
            <a:r>
              <a:rPr lang="en-US" altLang="x-none" sz="2000" dirty="0" err="1">
                <a:solidFill>
                  <a:srgbClr val="FF0000"/>
                </a:solidFill>
                <a:latin typeface="Consolas" charset="0"/>
              </a:rPr>
              <a:t>mouseX</a:t>
            </a:r>
            <a:r>
              <a:rPr lang="en-US" altLang="x-none" sz="2000" dirty="0">
                <a:solidFill>
                  <a:schemeClr val="bg1">
                    <a:lumMod val="75000"/>
                  </a:schemeClr>
                </a:solidFill>
                <a:latin typeface="Consolas" charset="0"/>
              </a:rPr>
              <a:t>, </a:t>
            </a:r>
            <a:r>
              <a:rPr lang="en-US" altLang="x-none" sz="2000" dirty="0" err="1">
                <a:solidFill>
                  <a:srgbClr val="FF0000"/>
                </a:solidFill>
                <a:latin typeface="Consolas" charset="0"/>
              </a:rPr>
              <a:t>mouseY</a:t>
            </a:r>
            <a:r>
              <a:rPr lang="en-US" altLang="x-none" sz="2000" dirty="0">
                <a:solidFill>
                  <a:schemeClr val="bg1">
                    <a:lumMod val="75000"/>
                  </a:schemeClr>
                </a:solidFill>
                <a:latin typeface="Consolas" charset="0"/>
              </a:rPr>
              <a:t>);</a:t>
            </a:r>
          </a:p>
          <a:p>
            <a:pPr>
              <a:lnSpc>
                <a:spcPct val="80000"/>
              </a:lnSpc>
              <a:buFontTx/>
              <a:buNone/>
            </a:pPr>
            <a:r>
              <a:rPr lang="en-US" altLang="x-none" sz="2000" dirty="0">
                <a:solidFill>
                  <a:schemeClr val="bg1">
                    <a:lumMod val="75000"/>
                  </a:schemeClr>
                </a:solidFill>
                <a:latin typeface="Consolas" charset="0"/>
              </a:rPr>
              <a:t>     add(daisy);</a:t>
            </a:r>
          </a:p>
          <a:p>
            <a:pPr>
              <a:lnSpc>
                <a:spcPct val="80000"/>
              </a:lnSpc>
              <a:buFontTx/>
              <a:buNone/>
            </a:pPr>
            <a:r>
              <a:rPr lang="en-US" altLang="x-none" sz="2000" dirty="0">
                <a:solidFill>
                  <a:schemeClr val="bg1">
                    <a:lumMod val="75000"/>
                  </a:schemeClr>
                </a:solidFill>
                <a:latin typeface="Consolas" charset="0"/>
              </a:rPr>
              <a:t>   }</a:t>
            </a:r>
          </a:p>
          <a:p>
            <a:pPr>
              <a:lnSpc>
                <a:spcPct val="80000"/>
              </a:lnSpc>
              <a:buFontTx/>
              <a:buNone/>
            </a:pPr>
            <a:r>
              <a:rPr lang="en-US" altLang="x-none" sz="2000" dirty="0">
                <a:solidFill>
                  <a:schemeClr val="bg1">
                    <a:lumMod val="75000"/>
                  </a:schemeClr>
                </a:solidFill>
                <a:latin typeface="Consolas" charset="0"/>
              </a:rPr>
              <a:t>}</a:t>
            </a:r>
          </a:p>
        </p:txBody>
      </p:sp>
    </p:spTree>
    <p:extLst>
      <p:ext uri="{BB962C8B-B14F-4D97-AF65-F5344CB8AC3E}">
        <p14:creationId xmlns:p14="http://schemas.microsoft.com/office/powerpoint/2010/main" val="18575661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826" name="Rectangle 2"/>
          <p:cNvSpPr>
            <a:spLocks noGrp="1" noChangeArrowheads="1"/>
          </p:cNvSpPr>
          <p:nvPr>
            <p:ph type="title"/>
          </p:nvPr>
        </p:nvSpPr>
        <p:spPr/>
        <p:txBody>
          <a:bodyPr/>
          <a:lstStyle/>
          <a:p>
            <a:r>
              <a:rPr lang="en-US" altLang="x-none" dirty="0"/>
              <a:t>Types of Mouse Events</a:t>
            </a:r>
          </a:p>
        </p:txBody>
      </p:sp>
      <p:sp>
        <p:nvSpPr>
          <p:cNvPr id="1229827" name="Rectangle 3"/>
          <p:cNvSpPr>
            <a:spLocks noGrp="1" noChangeArrowheads="1"/>
          </p:cNvSpPr>
          <p:nvPr>
            <p:ph type="body" idx="1"/>
          </p:nvPr>
        </p:nvSpPr>
        <p:spPr/>
        <p:txBody>
          <a:bodyPr/>
          <a:lstStyle/>
          <a:p>
            <a:r>
              <a:rPr lang="en-US" altLang="x-none" dirty="0"/>
              <a:t>There are many different types of mouse events.</a:t>
            </a:r>
          </a:p>
          <a:p>
            <a:pPr lvl="1"/>
            <a:r>
              <a:rPr lang="en-US" altLang="x-none" dirty="0"/>
              <a:t>Each takes the form:</a:t>
            </a:r>
            <a:br>
              <a:rPr lang="en-US" altLang="x-none" dirty="0"/>
            </a:br>
            <a:r>
              <a:rPr lang="en-US" altLang="x-none" sz="2000" dirty="0">
                <a:latin typeface="Consolas" charset="0"/>
              </a:rPr>
              <a:t>public void </a:t>
            </a:r>
            <a:r>
              <a:rPr lang="en-US" altLang="x-none" sz="2000" b="1" i="1" dirty="0" err="1">
                <a:latin typeface="Consolas" charset="0"/>
              </a:rPr>
              <a:t>eventMethodName</a:t>
            </a:r>
            <a:r>
              <a:rPr lang="en-US" altLang="x-none" sz="2000" dirty="0">
                <a:latin typeface="Consolas" charset="0"/>
              </a:rPr>
              <a:t>(</a:t>
            </a:r>
            <a:r>
              <a:rPr lang="en-US" altLang="x-none" sz="2000" dirty="0" err="1">
                <a:latin typeface="Consolas" charset="0"/>
              </a:rPr>
              <a:t>MouseEvent</a:t>
            </a:r>
            <a:r>
              <a:rPr lang="en-US" altLang="x-none" sz="2000" dirty="0">
                <a:latin typeface="Consolas" charset="0"/>
              </a:rPr>
              <a:t> event) { ...</a:t>
            </a:r>
          </a:p>
        </p:txBody>
      </p:sp>
      <p:graphicFrame>
        <p:nvGraphicFramePr>
          <p:cNvPr id="1229861" name="Group 37"/>
          <p:cNvGraphicFramePr>
            <a:graphicFrameLocks noGrp="1"/>
          </p:cNvGraphicFramePr>
          <p:nvPr/>
        </p:nvGraphicFramePr>
        <p:xfrm>
          <a:off x="533400" y="2641600"/>
          <a:ext cx="8077200" cy="2926080"/>
        </p:xfrm>
        <a:graphic>
          <a:graphicData uri="http://schemas.openxmlformats.org/drawingml/2006/table">
            <a:tbl>
              <a:tblPr/>
              <a:tblGrid>
                <a:gridCol w="2362200">
                  <a:extLst>
                    <a:ext uri="{9D8B030D-6E8A-4147-A177-3AD203B41FA5}">
                      <a16:colId xmlns:a16="http://schemas.microsoft.com/office/drawing/2014/main" val="20000"/>
                    </a:ext>
                  </a:extLst>
                </a:gridCol>
                <a:gridCol w="5715000">
                  <a:extLst>
                    <a:ext uri="{9D8B030D-6E8A-4147-A177-3AD203B41FA5}">
                      <a16:colId xmlns:a16="http://schemas.microsoft.com/office/drawing/2014/main" val="20001"/>
                    </a:ext>
                  </a:extLst>
                </a:gridCol>
              </a:tblGrid>
              <a:tr h="217488">
                <a:tc>
                  <a:txBody>
                    <a:bodyPr/>
                    <a:lstStyle>
                      <a:lvl1pPr>
                        <a:spcBef>
                          <a:spcPct val="20000"/>
                        </a:spcBef>
                        <a:defRPr sz="2000">
                          <a:solidFill>
                            <a:schemeClr val="tx1"/>
                          </a:solidFill>
                          <a:latin typeface="Calibri" charset="0"/>
                        </a:defRPr>
                      </a:lvl1pPr>
                      <a:lvl2pPr>
                        <a:spcBef>
                          <a:spcPct val="20000"/>
                        </a:spcBef>
                        <a:defRPr sz="2000">
                          <a:solidFill>
                            <a:schemeClr val="tx1"/>
                          </a:solidFill>
                          <a:latin typeface="Calibri" charset="0"/>
                        </a:defRPr>
                      </a:lvl2pPr>
                      <a:lvl3pPr>
                        <a:spcBef>
                          <a:spcPct val="20000"/>
                        </a:spcBef>
                        <a:defRPr>
                          <a:solidFill>
                            <a:schemeClr val="tx1"/>
                          </a:solidFill>
                          <a:latin typeface="Calibri" charset="0"/>
                        </a:defRPr>
                      </a:lvl3pPr>
                      <a:lvl4pPr>
                        <a:spcBef>
                          <a:spcPct val="20000"/>
                        </a:spcBef>
                        <a:defRPr sz="1600">
                          <a:solidFill>
                            <a:schemeClr val="tx1"/>
                          </a:solidFill>
                          <a:latin typeface="Calibri" charset="0"/>
                        </a:defRPr>
                      </a:lvl4pPr>
                      <a:lvl5pPr>
                        <a:spcBef>
                          <a:spcPct val="20000"/>
                        </a:spcBef>
                        <a:defRPr sz="1600">
                          <a:solidFill>
                            <a:schemeClr val="tx1"/>
                          </a:solidFill>
                          <a:latin typeface="Calibri" charset="0"/>
                        </a:defRPr>
                      </a:lvl5pPr>
                      <a:lvl6pPr fontAlgn="base">
                        <a:spcBef>
                          <a:spcPct val="20000"/>
                        </a:spcBef>
                        <a:spcAft>
                          <a:spcPct val="0"/>
                        </a:spcAft>
                        <a:defRPr sz="1600">
                          <a:solidFill>
                            <a:schemeClr val="tx1"/>
                          </a:solidFill>
                          <a:latin typeface="Calibri" charset="0"/>
                        </a:defRPr>
                      </a:lvl6pPr>
                      <a:lvl7pPr fontAlgn="base">
                        <a:spcBef>
                          <a:spcPct val="20000"/>
                        </a:spcBef>
                        <a:spcAft>
                          <a:spcPct val="0"/>
                        </a:spcAft>
                        <a:defRPr sz="1600">
                          <a:solidFill>
                            <a:schemeClr val="tx1"/>
                          </a:solidFill>
                          <a:latin typeface="Calibri" charset="0"/>
                        </a:defRPr>
                      </a:lvl7pPr>
                      <a:lvl8pPr fontAlgn="base">
                        <a:spcBef>
                          <a:spcPct val="20000"/>
                        </a:spcBef>
                        <a:spcAft>
                          <a:spcPct val="0"/>
                        </a:spcAft>
                        <a:defRPr sz="1600">
                          <a:solidFill>
                            <a:schemeClr val="tx1"/>
                          </a:solidFill>
                          <a:latin typeface="Calibri" charset="0"/>
                        </a:defRPr>
                      </a:lvl8pPr>
                      <a:lvl9pPr fontAlgn="base">
                        <a:spcBef>
                          <a:spcPct val="20000"/>
                        </a:spcBef>
                        <a:spcAft>
                          <a:spcPct val="0"/>
                        </a:spcAft>
                        <a:defRPr sz="1600">
                          <a:solidFill>
                            <a:schemeClr val="tx1"/>
                          </a:solidFill>
                          <a:latin typeface="Calibri" charset="0"/>
                        </a:defRPr>
                      </a:lvl9pPr>
                    </a:lstStyle>
                    <a:p>
                      <a:pPr marL="0" marR="0" lvl="0" indent="0" algn="ctr" defTabSz="914400" rtl="0" eaLnBrk="1" fontAlgn="base" latinLnBrk="0" hangingPunct="1">
                        <a:lnSpc>
                          <a:spcPct val="90000"/>
                        </a:lnSpc>
                        <a:spcBef>
                          <a:spcPct val="20000"/>
                        </a:spcBef>
                        <a:spcAft>
                          <a:spcPct val="0"/>
                        </a:spcAft>
                        <a:buClrTx/>
                        <a:buSzTx/>
                        <a:buFontTx/>
                        <a:buNone/>
                        <a:tabLst/>
                      </a:pPr>
                      <a:r>
                        <a:rPr kumimoji="0" lang="en-US" altLang="x-none" sz="2000" b="1" i="0" u="none" strike="noStrike" cap="none" normalizeH="0" baseline="0">
                          <a:ln>
                            <a:noFill/>
                          </a:ln>
                          <a:solidFill>
                            <a:schemeClr val="tx1"/>
                          </a:solidFill>
                          <a:effectLst/>
                          <a:latin typeface="Calibri" charset="0"/>
                        </a:rPr>
                        <a:t>Method</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defRPr sz="2000">
                          <a:solidFill>
                            <a:schemeClr val="tx1"/>
                          </a:solidFill>
                          <a:latin typeface="Calibri" charset="0"/>
                        </a:defRPr>
                      </a:lvl1pPr>
                      <a:lvl2pPr>
                        <a:spcBef>
                          <a:spcPct val="20000"/>
                        </a:spcBef>
                        <a:defRPr sz="2000">
                          <a:solidFill>
                            <a:schemeClr val="tx1"/>
                          </a:solidFill>
                          <a:latin typeface="Calibri" charset="0"/>
                        </a:defRPr>
                      </a:lvl2pPr>
                      <a:lvl3pPr>
                        <a:spcBef>
                          <a:spcPct val="20000"/>
                        </a:spcBef>
                        <a:defRPr>
                          <a:solidFill>
                            <a:schemeClr val="tx1"/>
                          </a:solidFill>
                          <a:latin typeface="Calibri" charset="0"/>
                        </a:defRPr>
                      </a:lvl3pPr>
                      <a:lvl4pPr>
                        <a:spcBef>
                          <a:spcPct val="20000"/>
                        </a:spcBef>
                        <a:defRPr sz="1600">
                          <a:solidFill>
                            <a:schemeClr val="tx1"/>
                          </a:solidFill>
                          <a:latin typeface="Calibri" charset="0"/>
                        </a:defRPr>
                      </a:lvl4pPr>
                      <a:lvl5pPr>
                        <a:spcBef>
                          <a:spcPct val="20000"/>
                        </a:spcBef>
                        <a:defRPr sz="1600">
                          <a:solidFill>
                            <a:schemeClr val="tx1"/>
                          </a:solidFill>
                          <a:latin typeface="Calibri" charset="0"/>
                        </a:defRPr>
                      </a:lvl5pPr>
                      <a:lvl6pPr fontAlgn="base">
                        <a:spcBef>
                          <a:spcPct val="20000"/>
                        </a:spcBef>
                        <a:spcAft>
                          <a:spcPct val="0"/>
                        </a:spcAft>
                        <a:defRPr sz="1600">
                          <a:solidFill>
                            <a:schemeClr val="tx1"/>
                          </a:solidFill>
                          <a:latin typeface="Calibri" charset="0"/>
                        </a:defRPr>
                      </a:lvl6pPr>
                      <a:lvl7pPr fontAlgn="base">
                        <a:spcBef>
                          <a:spcPct val="20000"/>
                        </a:spcBef>
                        <a:spcAft>
                          <a:spcPct val="0"/>
                        </a:spcAft>
                        <a:defRPr sz="1600">
                          <a:solidFill>
                            <a:schemeClr val="tx1"/>
                          </a:solidFill>
                          <a:latin typeface="Calibri" charset="0"/>
                        </a:defRPr>
                      </a:lvl7pPr>
                      <a:lvl8pPr fontAlgn="base">
                        <a:spcBef>
                          <a:spcPct val="20000"/>
                        </a:spcBef>
                        <a:spcAft>
                          <a:spcPct val="0"/>
                        </a:spcAft>
                        <a:defRPr sz="1600">
                          <a:solidFill>
                            <a:schemeClr val="tx1"/>
                          </a:solidFill>
                          <a:latin typeface="Calibri" charset="0"/>
                        </a:defRPr>
                      </a:lvl8pPr>
                      <a:lvl9pPr fontAlgn="base">
                        <a:spcBef>
                          <a:spcPct val="20000"/>
                        </a:spcBef>
                        <a:spcAft>
                          <a:spcPct val="0"/>
                        </a:spcAft>
                        <a:defRPr sz="1600">
                          <a:solidFill>
                            <a:schemeClr val="tx1"/>
                          </a:solidFill>
                          <a:latin typeface="Calibri" charset="0"/>
                        </a:defRPr>
                      </a:lvl9pPr>
                    </a:lstStyle>
                    <a:p>
                      <a:pPr marL="0" marR="0" lvl="0" indent="0" algn="ctr" defTabSz="914400" rtl="0" eaLnBrk="1" fontAlgn="base" latinLnBrk="0" hangingPunct="1">
                        <a:lnSpc>
                          <a:spcPct val="90000"/>
                        </a:lnSpc>
                        <a:spcBef>
                          <a:spcPct val="20000"/>
                        </a:spcBef>
                        <a:spcAft>
                          <a:spcPct val="0"/>
                        </a:spcAft>
                        <a:buClrTx/>
                        <a:buSzTx/>
                        <a:buFontTx/>
                        <a:buNone/>
                        <a:tabLst/>
                      </a:pPr>
                      <a:r>
                        <a:rPr kumimoji="0" lang="en-US" altLang="x-none" sz="2000" b="1" i="0" u="none" strike="noStrike" cap="none" normalizeH="0" baseline="0">
                          <a:ln>
                            <a:noFill/>
                          </a:ln>
                          <a:solidFill>
                            <a:schemeClr val="tx1"/>
                          </a:solidFill>
                          <a:effectLst/>
                          <a:latin typeface="Calibri" charset="0"/>
                        </a:rPr>
                        <a:t>Description</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54000">
                <a:tc>
                  <a:txBody>
                    <a:bodyPr/>
                    <a:lstStyle>
                      <a:lvl1pPr>
                        <a:spcBef>
                          <a:spcPct val="20000"/>
                        </a:spcBef>
                        <a:defRPr sz="2000">
                          <a:solidFill>
                            <a:schemeClr val="tx1"/>
                          </a:solidFill>
                          <a:latin typeface="Calibri" charset="0"/>
                        </a:defRPr>
                      </a:lvl1pPr>
                      <a:lvl2pPr>
                        <a:spcBef>
                          <a:spcPct val="20000"/>
                        </a:spcBef>
                        <a:defRPr sz="2000">
                          <a:solidFill>
                            <a:schemeClr val="tx1"/>
                          </a:solidFill>
                          <a:latin typeface="Calibri" charset="0"/>
                        </a:defRPr>
                      </a:lvl2pPr>
                      <a:lvl3pPr>
                        <a:spcBef>
                          <a:spcPct val="20000"/>
                        </a:spcBef>
                        <a:defRPr>
                          <a:solidFill>
                            <a:schemeClr val="tx1"/>
                          </a:solidFill>
                          <a:latin typeface="Calibri" charset="0"/>
                        </a:defRPr>
                      </a:lvl3pPr>
                      <a:lvl4pPr>
                        <a:spcBef>
                          <a:spcPct val="20000"/>
                        </a:spcBef>
                        <a:defRPr sz="1600">
                          <a:solidFill>
                            <a:schemeClr val="tx1"/>
                          </a:solidFill>
                          <a:latin typeface="Calibri" charset="0"/>
                        </a:defRPr>
                      </a:lvl4pPr>
                      <a:lvl5pPr>
                        <a:spcBef>
                          <a:spcPct val="20000"/>
                        </a:spcBef>
                        <a:defRPr sz="1600">
                          <a:solidFill>
                            <a:schemeClr val="tx1"/>
                          </a:solidFill>
                          <a:latin typeface="Calibri" charset="0"/>
                        </a:defRPr>
                      </a:lvl5pPr>
                      <a:lvl6pPr fontAlgn="base">
                        <a:spcBef>
                          <a:spcPct val="20000"/>
                        </a:spcBef>
                        <a:spcAft>
                          <a:spcPct val="0"/>
                        </a:spcAft>
                        <a:defRPr sz="1600">
                          <a:solidFill>
                            <a:schemeClr val="tx1"/>
                          </a:solidFill>
                          <a:latin typeface="Calibri" charset="0"/>
                        </a:defRPr>
                      </a:lvl6pPr>
                      <a:lvl7pPr fontAlgn="base">
                        <a:spcBef>
                          <a:spcPct val="20000"/>
                        </a:spcBef>
                        <a:spcAft>
                          <a:spcPct val="0"/>
                        </a:spcAft>
                        <a:defRPr sz="1600">
                          <a:solidFill>
                            <a:schemeClr val="tx1"/>
                          </a:solidFill>
                          <a:latin typeface="Calibri" charset="0"/>
                        </a:defRPr>
                      </a:lvl7pPr>
                      <a:lvl8pPr fontAlgn="base">
                        <a:spcBef>
                          <a:spcPct val="20000"/>
                        </a:spcBef>
                        <a:spcAft>
                          <a:spcPct val="0"/>
                        </a:spcAft>
                        <a:defRPr sz="1600">
                          <a:solidFill>
                            <a:schemeClr val="tx1"/>
                          </a:solidFill>
                          <a:latin typeface="Calibri" charset="0"/>
                        </a:defRPr>
                      </a:lvl8pPr>
                      <a:lvl9pPr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90000"/>
                        </a:lnSpc>
                        <a:spcBef>
                          <a:spcPct val="20000"/>
                        </a:spcBef>
                        <a:spcAft>
                          <a:spcPct val="0"/>
                        </a:spcAft>
                        <a:buClrTx/>
                        <a:buSzTx/>
                        <a:buFontTx/>
                        <a:buNone/>
                        <a:tabLst/>
                      </a:pPr>
                      <a:r>
                        <a:rPr kumimoji="0" lang="en-US" altLang="x-none" sz="2000" b="0" i="0" u="none" strike="noStrike" cap="none" normalizeH="0" baseline="0">
                          <a:ln>
                            <a:noFill/>
                          </a:ln>
                          <a:solidFill>
                            <a:schemeClr val="tx1"/>
                          </a:solidFill>
                          <a:effectLst/>
                          <a:latin typeface="Consolas" charset="0"/>
                        </a:rPr>
                        <a:t>mouseMoved</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000">
                          <a:solidFill>
                            <a:schemeClr val="tx1"/>
                          </a:solidFill>
                          <a:latin typeface="Calibri" charset="0"/>
                        </a:defRPr>
                      </a:lvl1pPr>
                      <a:lvl2pPr>
                        <a:spcBef>
                          <a:spcPct val="20000"/>
                        </a:spcBef>
                        <a:defRPr sz="2000">
                          <a:solidFill>
                            <a:schemeClr val="tx1"/>
                          </a:solidFill>
                          <a:latin typeface="Calibri" charset="0"/>
                        </a:defRPr>
                      </a:lvl2pPr>
                      <a:lvl3pPr>
                        <a:spcBef>
                          <a:spcPct val="20000"/>
                        </a:spcBef>
                        <a:defRPr>
                          <a:solidFill>
                            <a:schemeClr val="tx1"/>
                          </a:solidFill>
                          <a:latin typeface="Calibri" charset="0"/>
                        </a:defRPr>
                      </a:lvl3pPr>
                      <a:lvl4pPr>
                        <a:spcBef>
                          <a:spcPct val="20000"/>
                        </a:spcBef>
                        <a:defRPr sz="1600">
                          <a:solidFill>
                            <a:schemeClr val="tx1"/>
                          </a:solidFill>
                          <a:latin typeface="Calibri" charset="0"/>
                        </a:defRPr>
                      </a:lvl4pPr>
                      <a:lvl5pPr>
                        <a:spcBef>
                          <a:spcPct val="20000"/>
                        </a:spcBef>
                        <a:defRPr sz="1600">
                          <a:solidFill>
                            <a:schemeClr val="tx1"/>
                          </a:solidFill>
                          <a:latin typeface="Calibri" charset="0"/>
                        </a:defRPr>
                      </a:lvl5pPr>
                      <a:lvl6pPr fontAlgn="base">
                        <a:spcBef>
                          <a:spcPct val="20000"/>
                        </a:spcBef>
                        <a:spcAft>
                          <a:spcPct val="0"/>
                        </a:spcAft>
                        <a:defRPr sz="1600">
                          <a:solidFill>
                            <a:schemeClr val="tx1"/>
                          </a:solidFill>
                          <a:latin typeface="Calibri" charset="0"/>
                        </a:defRPr>
                      </a:lvl6pPr>
                      <a:lvl7pPr fontAlgn="base">
                        <a:spcBef>
                          <a:spcPct val="20000"/>
                        </a:spcBef>
                        <a:spcAft>
                          <a:spcPct val="0"/>
                        </a:spcAft>
                        <a:defRPr sz="1600">
                          <a:solidFill>
                            <a:schemeClr val="tx1"/>
                          </a:solidFill>
                          <a:latin typeface="Calibri" charset="0"/>
                        </a:defRPr>
                      </a:lvl7pPr>
                      <a:lvl8pPr fontAlgn="base">
                        <a:spcBef>
                          <a:spcPct val="20000"/>
                        </a:spcBef>
                        <a:spcAft>
                          <a:spcPct val="0"/>
                        </a:spcAft>
                        <a:defRPr sz="1600">
                          <a:solidFill>
                            <a:schemeClr val="tx1"/>
                          </a:solidFill>
                          <a:latin typeface="Calibri" charset="0"/>
                        </a:defRPr>
                      </a:lvl8pPr>
                      <a:lvl9pPr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90000"/>
                        </a:lnSpc>
                        <a:spcBef>
                          <a:spcPct val="20000"/>
                        </a:spcBef>
                        <a:spcAft>
                          <a:spcPct val="0"/>
                        </a:spcAft>
                        <a:buClrTx/>
                        <a:buSzTx/>
                        <a:buFontTx/>
                        <a:buNone/>
                        <a:tabLst/>
                      </a:pPr>
                      <a:r>
                        <a:rPr kumimoji="0" lang="en-US" altLang="x-none" sz="2000" b="0" i="0" u="none" strike="noStrike" cap="none" normalizeH="0" baseline="0">
                          <a:ln>
                            <a:noFill/>
                          </a:ln>
                          <a:solidFill>
                            <a:schemeClr val="tx1"/>
                          </a:solidFill>
                          <a:effectLst/>
                          <a:latin typeface="Calibri" charset="0"/>
                        </a:rPr>
                        <a:t>mouse cursor moves</a:t>
                      </a:r>
                      <a:endParaRPr kumimoji="0" lang="en-US" altLang="x-none" sz="2000" b="0" i="1" u="none" strike="noStrike" cap="none" normalizeH="0" baseline="0">
                        <a:ln>
                          <a:noFill/>
                        </a:ln>
                        <a:solidFill>
                          <a:schemeClr val="tx1"/>
                        </a:solidFill>
                        <a:effectLst/>
                        <a:latin typeface="Calibri" charset="0"/>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54000">
                <a:tc>
                  <a:txBody>
                    <a:bodyPr/>
                    <a:lstStyle>
                      <a:lvl1pPr>
                        <a:spcBef>
                          <a:spcPct val="20000"/>
                        </a:spcBef>
                        <a:defRPr sz="2000">
                          <a:solidFill>
                            <a:schemeClr val="tx1"/>
                          </a:solidFill>
                          <a:latin typeface="Calibri" charset="0"/>
                        </a:defRPr>
                      </a:lvl1pPr>
                      <a:lvl2pPr>
                        <a:spcBef>
                          <a:spcPct val="20000"/>
                        </a:spcBef>
                        <a:defRPr sz="2000">
                          <a:solidFill>
                            <a:schemeClr val="tx1"/>
                          </a:solidFill>
                          <a:latin typeface="Calibri" charset="0"/>
                        </a:defRPr>
                      </a:lvl2pPr>
                      <a:lvl3pPr>
                        <a:spcBef>
                          <a:spcPct val="20000"/>
                        </a:spcBef>
                        <a:defRPr>
                          <a:solidFill>
                            <a:schemeClr val="tx1"/>
                          </a:solidFill>
                          <a:latin typeface="Calibri" charset="0"/>
                        </a:defRPr>
                      </a:lvl3pPr>
                      <a:lvl4pPr>
                        <a:spcBef>
                          <a:spcPct val="20000"/>
                        </a:spcBef>
                        <a:defRPr sz="1600">
                          <a:solidFill>
                            <a:schemeClr val="tx1"/>
                          </a:solidFill>
                          <a:latin typeface="Calibri" charset="0"/>
                        </a:defRPr>
                      </a:lvl4pPr>
                      <a:lvl5pPr>
                        <a:spcBef>
                          <a:spcPct val="20000"/>
                        </a:spcBef>
                        <a:defRPr sz="1600">
                          <a:solidFill>
                            <a:schemeClr val="tx1"/>
                          </a:solidFill>
                          <a:latin typeface="Calibri" charset="0"/>
                        </a:defRPr>
                      </a:lvl5pPr>
                      <a:lvl6pPr fontAlgn="base">
                        <a:spcBef>
                          <a:spcPct val="20000"/>
                        </a:spcBef>
                        <a:spcAft>
                          <a:spcPct val="0"/>
                        </a:spcAft>
                        <a:defRPr sz="1600">
                          <a:solidFill>
                            <a:schemeClr val="tx1"/>
                          </a:solidFill>
                          <a:latin typeface="Calibri" charset="0"/>
                        </a:defRPr>
                      </a:lvl6pPr>
                      <a:lvl7pPr fontAlgn="base">
                        <a:spcBef>
                          <a:spcPct val="20000"/>
                        </a:spcBef>
                        <a:spcAft>
                          <a:spcPct val="0"/>
                        </a:spcAft>
                        <a:defRPr sz="1600">
                          <a:solidFill>
                            <a:schemeClr val="tx1"/>
                          </a:solidFill>
                          <a:latin typeface="Calibri" charset="0"/>
                        </a:defRPr>
                      </a:lvl7pPr>
                      <a:lvl8pPr fontAlgn="base">
                        <a:spcBef>
                          <a:spcPct val="20000"/>
                        </a:spcBef>
                        <a:spcAft>
                          <a:spcPct val="0"/>
                        </a:spcAft>
                        <a:defRPr sz="1600">
                          <a:solidFill>
                            <a:schemeClr val="tx1"/>
                          </a:solidFill>
                          <a:latin typeface="Calibri" charset="0"/>
                        </a:defRPr>
                      </a:lvl8pPr>
                      <a:lvl9pPr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90000"/>
                        </a:lnSpc>
                        <a:spcBef>
                          <a:spcPct val="20000"/>
                        </a:spcBef>
                        <a:spcAft>
                          <a:spcPct val="0"/>
                        </a:spcAft>
                        <a:buClrTx/>
                        <a:buSzTx/>
                        <a:buFontTx/>
                        <a:buNone/>
                        <a:tabLst/>
                      </a:pPr>
                      <a:r>
                        <a:rPr kumimoji="0" lang="en-US" altLang="x-none" sz="2000" b="0" i="0" u="none" strike="noStrike" cap="none" normalizeH="0" baseline="0">
                          <a:ln>
                            <a:noFill/>
                          </a:ln>
                          <a:solidFill>
                            <a:schemeClr val="tx1"/>
                          </a:solidFill>
                          <a:effectLst/>
                          <a:latin typeface="Consolas" charset="0"/>
                        </a:rPr>
                        <a:t>mouseDragged</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000">
                          <a:solidFill>
                            <a:schemeClr val="tx1"/>
                          </a:solidFill>
                          <a:latin typeface="Calibri" charset="0"/>
                        </a:defRPr>
                      </a:lvl1pPr>
                      <a:lvl2pPr>
                        <a:spcBef>
                          <a:spcPct val="20000"/>
                        </a:spcBef>
                        <a:defRPr sz="2000">
                          <a:solidFill>
                            <a:schemeClr val="tx1"/>
                          </a:solidFill>
                          <a:latin typeface="Calibri" charset="0"/>
                        </a:defRPr>
                      </a:lvl2pPr>
                      <a:lvl3pPr>
                        <a:spcBef>
                          <a:spcPct val="20000"/>
                        </a:spcBef>
                        <a:defRPr>
                          <a:solidFill>
                            <a:schemeClr val="tx1"/>
                          </a:solidFill>
                          <a:latin typeface="Calibri" charset="0"/>
                        </a:defRPr>
                      </a:lvl3pPr>
                      <a:lvl4pPr>
                        <a:spcBef>
                          <a:spcPct val="20000"/>
                        </a:spcBef>
                        <a:defRPr sz="1600">
                          <a:solidFill>
                            <a:schemeClr val="tx1"/>
                          </a:solidFill>
                          <a:latin typeface="Calibri" charset="0"/>
                        </a:defRPr>
                      </a:lvl4pPr>
                      <a:lvl5pPr>
                        <a:spcBef>
                          <a:spcPct val="20000"/>
                        </a:spcBef>
                        <a:defRPr sz="1600">
                          <a:solidFill>
                            <a:schemeClr val="tx1"/>
                          </a:solidFill>
                          <a:latin typeface="Calibri" charset="0"/>
                        </a:defRPr>
                      </a:lvl5pPr>
                      <a:lvl6pPr fontAlgn="base">
                        <a:spcBef>
                          <a:spcPct val="20000"/>
                        </a:spcBef>
                        <a:spcAft>
                          <a:spcPct val="0"/>
                        </a:spcAft>
                        <a:defRPr sz="1600">
                          <a:solidFill>
                            <a:schemeClr val="tx1"/>
                          </a:solidFill>
                          <a:latin typeface="Calibri" charset="0"/>
                        </a:defRPr>
                      </a:lvl6pPr>
                      <a:lvl7pPr fontAlgn="base">
                        <a:spcBef>
                          <a:spcPct val="20000"/>
                        </a:spcBef>
                        <a:spcAft>
                          <a:spcPct val="0"/>
                        </a:spcAft>
                        <a:defRPr sz="1600">
                          <a:solidFill>
                            <a:schemeClr val="tx1"/>
                          </a:solidFill>
                          <a:latin typeface="Calibri" charset="0"/>
                        </a:defRPr>
                      </a:lvl7pPr>
                      <a:lvl8pPr fontAlgn="base">
                        <a:spcBef>
                          <a:spcPct val="20000"/>
                        </a:spcBef>
                        <a:spcAft>
                          <a:spcPct val="0"/>
                        </a:spcAft>
                        <a:defRPr sz="1600">
                          <a:solidFill>
                            <a:schemeClr val="tx1"/>
                          </a:solidFill>
                          <a:latin typeface="Calibri" charset="0"/>
                        </a:defRPr>
                      </a:lvl8pPr>
                      <a:lvl9pPr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90000"/>
                        </a:lnSpc>
                        <a:spcBef>
                          <a:spcPct val="20000"/>
                        </a:spcBef>
                        <a:spcAft>
                          <a:spcPct val="0"/>
                        </a:spcAft>
                        <a:buClrTx/>
                        <a:buSzTx/>
                        <a:buFontTx/>
                        <a:buNone/>
                        <a:tabLst/>
                      </a:pPr>
                      <a:r>
                        <a:rPr kumimoji="0" lang="en-US" altLang="x-none" sz="2000" b="0" i="0" u="none" strike="noStrike" cap="none" normalizeH="0" baseline="0">
                          <a:ln>
                            <a:noFill/>
                          </a:ln>
                          <a:solidFill>
                            <a:schemeClr val="tx1"/>
                          </a:solidFill>
                          <a:effectLst/>
                          <a:latin typeface="Calibri" charset="0"/>
                        </a:rPr>
                        <a:t>mouse cursor moves while button is held down</a:t>
                      </a:r>
                      <a:endParaRPr kumimoji="0" lang="en-US" altLang="x-none" sz="2000" b="0" i="1" u="none" strike="noStrike" cap="none" normalizeH="0" baseline="0">
                        <a:ln>
                          <a:noFill/>
                        </a:ln>
                        <a:solidFill>
                          <a:schemeClr val="tx1"/>
                        </a:solidFill>
                        <a:effectLst/>
                        <a:latin typeface="Calibri" charset="0"/>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54000">
                <a:tc>
                  <a:txBody>
                    <a:bodyPr/>
                    <a:lstStyle>
                      <a:lvl1pPr>
                        <a:spcBef>
                          <a:spcPct val="20000"/>
                        </a:spcBef>
                        <a:defRPr sz="2000">
                          <a:solidFill>
                            <a:schemeClr val="tx1"/>
                          </a:solidFill>
                          <a:latin typeface="Calibri" charset="0"/>
                        </a:defRPr>
                      </a:lvl1pPr>
                      <a:lvl2pPr>
                        <a:spcBef>
                          <a:spcPct val="20000"/>
                        </a:spcBef>
                        <a:defRPr sz="2000">
                          <a:solidFill>
                            <a:schemeClr val="tx1"/>
                          </a:solidFill>
                          <a:latin typeface="Calibri" charset="0"/>
                        </a:defRPr>
                      </a:lvl2pPr>
                      <a:lvl3pPr>
                        <a:spcBef>
                          <a:spcPct val="20000"/>
                        </a:spcBef>
                        <a:defRPr>
                          <a:solidFill>
                            <a:schemeClr val="tx1"/>
                          </a:solidFill>
                          <a:latin typeface="Calibri" charset="0"/>
                        </a:defRPr>
                      </a:lvl3pPr>
                      <a:lvl4pPr>
                        <a:spcBef>
                          <a:spcPct val="20000"/>
                        </a:spcBef>
                        <a:defRPr sz="1600">
                          <a:solidFill>
                            <a:schemeClr val="tx1"/>
                          </a:solidFill>
                          <a:latin typeface="Calibri" charset="0"/>
                        </a:defRPr>
                      </a:lvl4pPr>
                      <a:lvl5pPr>
                        <a:spcBef>
                          <a:spcPct val="20000"/>
                        </a:spcBef>
                        <a:defRPr sz="1600">
                          <a:solidFill>
                            <a:schemeClr val="tx1"/>
                          </a:solidFill>
                          <a:latin typeface="Calibri" charset="0"/>
                        </a:defRPr>
                      </a:lvl5pPr>
                      <a:lvl6pPr fontAlgn="base">
                        <a:spcBef>
                          <a:spcPct val="20000"/>
                        </a:spcBef>
                        <a:spcAft>
                          <a:spcPct val="0"/>
                        </a:spcAft>
                        <a:defRPr sz="1600">
                          <a:solidFill>
                            <a:schemeClr val="tx1"/>
                          </a:solidFill>
                          <a:latin typeface="Calibri" charset="0"/>
                        </a:defRPr>
                      </a:lvl6pPr>
                      <a:lvl7pPr fontAlgn="base">
                        <a:spcBef>
                          <a:spcPct val="20000"/>
                        </a:spcBef>
                        <a:spcAft>
                          <a:spcPct val="0"/>
                        </a:spcAft>
                        <a:defRPr sz="1600">
                          <a:solidFill>
                            <a:schemeClr val="tx1"/>
                          </a:solidFill>
                          <a:latin typeface="Calibri" charset="0"/>
                        </a:defRPr>
                      </a:lvl7pPr>
                      <a:lvl8pPr fontAlgn="base">
                        <a:spcBef>
                          <a:spcPct val="20000"/>
                        </a:spcBef>
                        <a:spcAft>
                          <a:spcPct val="0"/>
                        </a:spcAft>
                        <a:defRPr sz="1600">
                          <a:solidFill>
                            <a:schemeClr val="tx1"/>
                          </a:solidFill>
                          <a:latin typeface="Calibri" charset="0"/>
                        </a:defRPr>
                      </a:lvl8pPr>
                      <a:lvl9pPr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90000"/>
                        </a:lnSpc>
                        <a:spcBef>
                          <a:spcPct val="20000"/>
                        </a:spcBef>
                        <a:spcAft>
                          <a:spcPct val="0"/>
                        </a:spcAft>
                        <a:buClrTx/>
                        <a:buSzTx/>
                        <a:buFontTx/>
                        <a:buNone/>
                        <a:tabLst/>
                      </a:pPr>
                      <a:r>
                        <a:rPr kumimoji="0" lang="en-US" altLang="x-none" sz="2000" b="0" i="0" u="none" strike="noStrike" cap="none" normalizeH="0" baseline="0">
                          <a:ln>
                            <a:noFill/>
                          </a:ln>
                          <a:solidFill>
                            <a:schemeClr val="tx1"/>
                          </a:solidFill>
                          <a:effectLst/>
                          <a:latin typeface="Consolas" charset="0"/>
                        </a:rPr>
                        <a:t>mousePressed</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000">
                          <a:solidFill>
                            <a:schemeClr val="tx1"/>
                          </a:solidFill>
                          <a:latin typeface="Calibri" charset="0"/>
                        </a:defRPr>
                      </a:lvl1pPr>
                      <a:lvl2pPr>
                        <a:spcBef>
                          <a:spcPct val="20000"/>
                        </a:spcBef>
                        <a:defRPr sz="2000">
                          <a:solidFill>
                            <a:schemeClr val="tx1"/>
                          </a:solidFill>
                          <a:latin typeface="Calibri" charset="0"/>
                        </a:defRPr>
                      </a:lvl2pPr>
                      <a:lvl3pPr>
                        <a:spcBef>
                          <a:spcPct val="20000"/>
                        </a:spcBef>
                        <a:defRPr>
                          <a:solidFill>
                            <a:schemeClr val="tx1"/>
                          </a:solidFill>
                          <a:latin typeface="Calibri" charset="0"/>
                        </a:defRPr>
                      </a:lvl3pPr>
                      <a:lvl4pPr>
                        <a:spcBef>
                          <a:spcPct val="20000"/>
                        </a:spcBef>
                        <a:defRPr sz="1600">
                          <a:solidFill>
                            <a:schemeClr val="tx1"/>
                          </a:solidFill>
                          <a:latin typeface="Calibri" charset="0"/>
                        </a:defRPr>
                      </a:lvl4pPr>
                      <a:lvl5pPr>
                        <a:spcBef>
                          <a:spcPct val="20000"/>
                        </a:spcBef>
                        <a:defRPr sz="1600">
                          <a:solidFill>
                            <a:schemeClr val="tx1"/>
                          </a:solidFill>
                          <a:latin typeface="Calibri" charset="0"/>
                        </a:defRPr>
                      </a:lvl5pPr>
                      <a:lvl6pPr fontAlgn="base">
                        <a:spcBef>
                          <a:spcPct val="20000"/>
                        </a:spcBef>
                        <a:spcAft>
                          <a:spcPct val="0"/>
                        </a:spcAft>
                        <a:defRPr sz="1600">
                          <a:solidFill>
                            <a:schemeClr val="tx1"/>
                          </a:solidFill>
                          <a:latin typeface="Calibri" charset="0"/>
                        </a:defRPr>
                      </a:lvl6pPr>
                      <a:lvl7pPr fontAlgn="base">
                        <a:spcBef>
                          <a:spcPct val="20000"/>
                        </a:spcBef>
                        <a:spcAft>
                          <a:spcPct val="0"/>
                        </a:spcAft>
                        <a:defRPr sz="1600">
                          <a:solidFill>
                            <a:schemeClr val="tx1"/>
                          </a:solidFill>
                          <a:latin typeface="Calibri" charset="0"/>
                        </a:defRPr>
                      </a:lvl7pPr>
                      <a:lvl8pPr fontAlgn="base">
                        <a:spcBef>
                          <a:spcPct val="20000"/>
                        </a:spcBef>
                        <a:spcAft>
                          <a:spcPct val="0"/>
                        </a:spcAft>
                        <a:defRPr sz="1600">
                          <a:solidFill>
                            <a:schemeClr val="tx1"/>
                          </a:solidFill>
                          <a:latin typeface="Calibri" charset="0"/>
                        </a:defRPr>
                      </a:lvl8pPr>
                      <a:lvl9pPr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90000"/>
                        </a:lnSpc>
                        <a:spcBef>
                          <a:spcPct val="20000"/>
                        </a:spcBef>
                        <a:spcAft>
                          <a:spcPct val="0"/>
                        </a:spcAft>
                        <a:buClrTx/>
                        <a:buSzTx/>
                        <a:buFontTx/>
                        <a:buNone/>
                        <a:tabLst/>
                      </a:pPr>
                      <a:r>
                        <a:rPr kumimoji="0" lang="en-US" altLang="x-none" sz="2000" b="0" i="0" u="none" strike="noStrike" cap="none" normalizeH="0" baseline="0">
                          <a:ln>
                            <a:noFill/>
                          </a:ln>
                          <a:solidFill>
                            <a:schemeClr val="tx1"/>
                          </a:solidFill>
                          <a:effectLst/>
                          <a:latin typeface="Calibri" charset="0"/>
                        </a:rPr>
                        <a:t>mouse button is pressed down</a:t>
                      </a:r>
                      <a:endParaRPr kumimoji="0" lang="en-US" altLang="x-none" sz="2000" b="0" i="1" u="none" strike="noStrike" cap="none" normalizeH="0" baseline="0">
                        <a:ln>
                          <a:noFill/>
                        </a:ln>
                        <a:solidFill>
                          <a:schemeClr val="tx1"/>
                        </a:solidFill>
                        <a:effectLst/>
                        <a:latin typeface="Calibri" charset="0"/>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54000">
                <a:tc>
                  <a:txBody>
                    <a:bodyPr/>
                    <a:lstStyle>
                      <a:lvl1pPr>
                        <a:spcBef>
                          <a:spcPct val="20000"/>
                        </a:spcBef>
                        <a:defRPr sz="2000">
                          <a:solidFill>
                            <a:schemeClr val="tx1"/>
                          </a:solidFill>
                          <a:latin typeface="Calibri" charset="0"/>
                        </a:defRPr>
                      </a:lvl1pPr>
                      <a:lvl2pPr>
                        <a:spcBef>
                          <a:spcPct val="20000"/>
                        </a:spcBef>
                        <a:defRPr sz="2000">
                          <a:solidFill>
                            <a:schemeClr val="tx1"/>
                          </a:solidFill>
                          <a:latin typeface="Calibri" charset="0"/>
                        </a:defRPr>
                      </a:lvl2pPr>
                      <a:lvl3pPr>
                        <a:spcBef>
                          <a:spcPct val="20000"/>
                        </a:spcBef>
                        <a:defRPr>
                          <a:solidFill>
                            <a:schemeClr val="tx1"/>
                          </a:solidFill>
                          <a:latin typeface="Calibri" charset="0"/>
                        </a:defRPr>
                      </a:lvl3pPr>
                      <a:lvl4pPr>
                        <a:spcBef>
                          <a:spcPct val="20000"/>
                        </a:spcBef>
                        <a:defRPr sz="1600">
                          <a:solidFill>
                            <a:schemeClr val="tx1"/>
                          </a:solidFill>
                          <a:latin typeface="Calibri" charset="0"/>
                        </a:defRPr>
                      </a:lvl4pPr>
                      <a:lvl5pPr>
                        <a:spcBef>
                          <a:spcPct val="20000"/>
                        </a:spcBef>
                        <a:defRPr sz="1600">
                          <a:solidFill>
                            <a:schemeClr val="tx1"/>
                          </a:solidFill>
                          <a:latin typeface="Calibri" charset="0"/>
                        </a:defRPr>
                      </a:lvl5pPr>
                      <a:lvl6pPr fontAlgn="base">
                        <a:spcBef>
                          <a:spcPct val="20000"/>
                        </a:spcBef>
                        <a:spcAft>
                          <a:spcPct val="0"/>
                        </a:spcAft>
                        <a:defRPr sz="1600">
                          <a:solidFill>
                            <a:schemeClr val="tx1"/>
                          </a:solidFill>
                          <a:latin typeface="Calibri" charset="0"/>
                        </a:defRPr>
                      </a:lvl6pPr>
                      <a:lvl7pPr fontAlgn="base">
                        <a:spcBef>
                          <a:spcPct val="20000"/>
                        </a:spcBef>
                        <a:spcAft>
                          <a:spcPct val="0"/>
                        </a:spcAft>
                        <a:defRPr sz="1600">
                          <a:solidFill>
                            <a:schemeClr val="tx1"/>
                          </a:solidFill>
                          <a:latin typeface="Calibri" charset="0"/>
                        </a:defRPr>
                      </a:lvl7pPr>
                      <a:lvl8pPr fontAlgn="base">
                        <a:spcBef>
                          <a:spcPct val="20000"/>
                        </a:spcBef>
                        <a:spcAft>
                          <a:spcPct val="0"/>
                        </a:spcAft>
                        <a:defRPr sz="1600">
                          <a:solidFill>
                            <a:schemeClr val="tx1"/>
                          </a:solidFill>
                          <a:latin typeface="Calibri" charset="0"/>
                        </a:defRPr>
                      </a:lvl8pPr>
                      <a:lvl9pPr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90000"/>
                        </a:lnSpc>
                        <a:spcBef>
                          <a:spcPct val="20000"/>
                        </a:spcBef>
                        <a:spcAft>
                          <a:spcPct val="0"/>
                        </a:spcAft>
                        <a:buClrTx/>
                        <a:buSzTx/>
                        <a:buFontTx/>
                        <a:buNone/>
                        <a:tabLst/>
                      </a:pPr>
                      <a:r>
                        <a:rPr kumimoji="0" lang="en-US" altLang="x-none" sz="2000" b="0" i="0" u="none" strike="noStrike" cap="none" normalizeH="0" baseline="0">
                          <a:ln>
                            <a:noFill/>
                          </a:ln>
                          <a:solidFill>
                            <a:schemeClr val="tx1"/>
                          </a:solidFill>
                          <a:effectLst/>
                          <a:latin typeface="Consolas" charset="0"/>
                        </a:rPr>
                        <a:t>mouseReleased</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000">
                          <a:solidFill>
                            <a:schemeClr val="tx1"/>
                          </a:solidFill>
                          <a:latin typeface="Calibri" charset="0"/>
                        </a:defRPr>
                      </a:lvl1pPr>
                      <a:lvl2pPr>
                        <a:spcBef>
                          <a:spcPct val="20000"/>
                        </a:spcBef>
                        <a:defRPr sz="2000">
                          <a:solidFill>
                            <a:schemeClr val="tx1"/>
                          </a:solidFill>
                          <a:latin typeface="Calibri" charset="0"/>
                        </a:defRPr>
                      </a:lvl2pPr>
                      <a:lvl3pPr>
                        <a:spcBef>
                          <a:spcPct val="20000"/>
                        </a:spcBef>
                        <a:defRPr>
                          <a:solidFill>
                            <a:schemeClr val="tx1"/>
                          </a:solidFill>
                          <a:latin typeface="Calibri" charset="0"/>
                        </a:defRPr>
                      </a:lvl3pPr>
                      <a:lvl4pPr>
                        <a:spcBef>
                          <a:spcPct val="20000"/>
                        </a:spcBef>
                        <a:defRPr sz="1600">
                          <a:solidFill>
                            <a:schemeClr val="tx1"/>
                          </a:solidFill>
                          <a:latin typeface="Calibri" charset="0"/>
                        </a:defRPr>
                      </a:lvl4pPr>
                      <a:lvl5pPr>
                        <a:spcBef>
                          <a:spcPct val="20000"/>
                        </a:spcBef>
                        <a:defRPr sz="1600">
                          <a:solidFill>
                            <a:schemeClr val="tx1"/>
                          </a:solidFill>
                          <a:latin typeface="Calibri" charset="0"/>
                        </a:defRPr>
                      </a:lvl5pPr>
                      <a:lvl6pPr fontAlgn="base">
                        <a:spcBef>
                          <a:spcPct val="20000"/>
                        </a:spcBef>
                        <a:spcAft>
                          <a:spcPct val="0"/>
                        </a:spcAft>
                        <a:defRPr sz="1600">
                          <a:solidFill>
                            <a:schemeClr val="tx1"/>
                          </a:solidFill>
                          <a:latin typeface="Calibri" charset="0"/>
                        </a:defRPr>
                      </a:lvl6pPr>
                      <a:lvl7pPr fontAlgn="base">
                        <a:spcBef>
                          <a:spcPct val="20000"/>
                        </a:spcBef>
                        <a:spcAft>
                          <a:spcPct val="0"/>
                        </a:spcAft>
                        <a:defRPr sz="1600">
                          <a:solidFill>
                            <a:schemeClr val="tx1"/>
                          </a:solidFill>
                          <a:latin typeface="Calibri" charset="0"/>
                        </a:defRPr>
                      </a:lvl7pPr>
                      <a:lvl8pPr fontAlgn="base">
                        <a:spcBef>
                          <a:spcPct val="20000"/>
                        </a:spcBef>
                        <a:spcAft>
                          <a:spcPct val="0"/>
                        </a:spcAft>
                        <a:defRPr sz="1600">
                          <a:solidFill>
                            <a:schemeClr val="tx1"/>
                          </a:solidFill>
                          <a:latin typeface="Calibri" charset="0"/>
                        </a:defRPr>
                      </a:lvl8pPr>
                      <a:lvl9pPr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90000"/>
                        </a:lnSpc>
                        <a:spcBef>
                          <a:spcPct val="20000"/>
                        </a:spcBef>
                        <a:spcAft>
                          <a:spcPct val="0"/>
                        </a:spcAft>
                        <a:buClrTx/>
                        <a:buSzTx/>
                        <a:buFontTx/>
                        <a:buNone/>
                        <a:tabLst/>
                      </a:pPr>
                      <a:r>
                        <a:rPr kumimoji="0" lang="en-US" altLang="x-none" sz="2000" b="0" i="0" u="none" strike="noStrike" cap="none" normalizeH="0" baseline="0">
                          <a:ln>
                            <a:noFill/>
                          </a:ln>
                          <a:solidFill>
                            <a:schemeClr val="tx1"/>
                          </a:solidFill>
                          <a:effectLst/>
                          <a:latin typeface="Calibri" charset="0"/>
                        </a:rPr>
                        <a:t>mouse button is lifted up</a:t>
                      </a:r>
                      <a:endParaRPr kumimoji="0" lang="en-US" altLang="x-none" sz="2000" b="0" i="1" u="none" strike="noStrike" cap="none" normalizeH="0" baseline="0">
                        <a:ln>
                          <a:noFill/>
                        </a:ln>
                        <a:solidFill>
                          <a:schemeClr val="tx1"/>
                        </a:solidFill>
                        <a:effectLst/>
                        <a:latin typeface="Calibri" charset="0"/>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54000">
                <a:tc>
                  <a:txBody>
                    <a:bodyPr/>
                    <a:lstStyle>
                      <a:lvl1pPr>
                        <a:spcBef>
                          <a:spcPct val="20000"/>
                        </a:spcBef>
                        <a:defRPr sz="2000">
                          <a:solidFill>
                            <a:schemeClr val="tx1"/>
                          </a:solidFill>
                          <a:latin typeface="Calibri" charset="0"/>
                        </a:defRPr>
                      </a:lvl1pPr>
                      <a:lvl2pPr>
                        <a:spcBef>
                          <a:spcPct val="20000"/>
                        </a:spcBef>
                        <a:defRPr sz="2000">
                          <a:solidFill>
                            <a:schemeClr val="tx1"/>
                          </a:solidFill>
                          <a:latin typeface="Calibri" charset="0"/>
                        </a:defRPr>
                      </a:lvl2pPr>
                      <a:lvl3pPr>
                        <a:spcBef>
                          <a:spcPct val="20000"/>
                        </a:spcBef>
                        <a:defRPr>
                          <a:solidFill>
                            <a:schemeClr val="tx1"/>
                          </a:solidFill>
                          <a:latin typeface="Calibri" charset="0"/>
                        </a:defRPr>
                      </a:lvl3pPr>
                      <a:lvl4pPr>
                        <a:spcBef>
                          <a:spcPct val="20000"/>
                        </a:spcBef>
                        <a:defRPr sz="1600">
                          <a:solidFill>
                            <a:schemeClr val="tx1"/>
                          </a:solidFill>
                          <a:latin typeface="Calibri" charset="0"/>
                        </a:defRPr>
                      </a:lvl4pPr>
                      <a:lvl5pPr>
                        <a:spcBef>
                          <a:spcPct val="20000"/>
                        </a:spcBef>
                        <a:defRPr sz="1600">
                          <a:solidFill>
                            <a:schemeClr val="tx1"/>
                          </a:solidFill>
                          <a:latin typeface="Calibri" charset="0"/>
                        </a:defRPr>
                      </a:lvl5pPr>
                      <a:lvl6pPr fontAlgn="base">
                        <a:spcBef>
                          <a:spcPct val="20000"/>
                        </a:spcBef>
                        <a:spcAft>
                          <a:spcPct val="0"/>
                        </a:spcAft>
                        <a:defRPr sz="1600">
                          <a:solidFill>
                            <a:schemeClr val="tx1"/>
                          </a:solidFill>
                          <a:latin typeface="Calibri" charset="0"/>
                        </a:defRPr>
                      </a:lvl6pPr>
                      <a:lvl7pPr fontAlgn="base">
                        <a:spcBef>
                          <a:spcPct val="20000"/>
                        </a:spcBef>
                        <a:spcAft>
                          <a:spcPct val="0"/>
                        </a:spcAft>
                        <a:defRPr sz="1600">
                          <a:solidFill>
                            <a:schemeClr val="tx1"/>
                          </a:solidFill>
                          <a:latin typeface="Calibri" charset="0"/>
                        </a:defRPr>
                      </a:lvl7pPr>
                      <a:lvl8pPr fontAlgn="base">
                        <a:spcBef>
                          <a:spcPct val="20000"/>
                        </a:spcBef>
                        <a:spcAft>
                          <a:spcPct val="0"/>
                        </a:spcAft>
                        <a:defRPr sz="1600">
                          <a:solidFill>
                            <a:schemeClr val="tx1"/>
                          </a:solidFill>
                          <a:latin typeface="Calibri" charset="0"/>
                        </a:defRPr>
                      </a:lvl8pPr>
                      <a:lvl9pPr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90000"/>
                        </a:lnSpc>
                        <a:spcBef>
                          <a:spcPct val="20000"/>
                        </a:spcBef>
                        <a:spcAft>
                          <a:spcPct val="0"/>
                        </a:spcAft>
                        <a:buClrTx/>
                        <a:buSzTx/>
                        <a:buFontTx/>
                        <a:buNone/>
                        <a:tabLst/>
                      </a:pPr>
                      <a:r>
                        <a:rPr kumimoji="0" lang="en-US" altLang="x-none" sz="2000" b="0" i="0" u="none" strike="noStrike" cap="none" normalizeH="0" baseline="0">
                          <a:ln>
                            <a:noFill/>
                          </a:ln>
                          <a:solidFill>
                            <a:schemeClr val="tx1"/>
                          </a:solidFill>
                          <a:effectLst/>
                          <a:latin typeface="Consolas" charset="0"/>
                        </a:rPr>
                        <a:t>mouseClicked</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000">
                          <a:solidFill>
                            <a:schemeClr val="tx1"/>
                          </a:solidFill>
                          <a:latin typeface="Calibri" charset="0"/>
                        </a:defRPr>
                      </a:lvl1pPr>
                      <a:lvl2pPr>
                        <a:spcBef>
                          <a:spcPct val="20000"/>
                        </a:spcBef>
                        <a:defRPr sz="2000">
                          <a:solidFill>
                            <a:schemeClr val="tx1"/>
                          </a:solidFill>
                          <a:latin typeface="Calibri" charset="0"/>
                        </a:defRPr>
                      </a:lvl2pPr>
                      <a:lvl3pPr>
                        <a:spcBef>
                          <a:spcPct val="20000"/>
                        </a:spcBef>
                        <a:defRPr>
                          <a:solidFill>
                            <a:schemeClr val="tx1"/>
                          </a:solidFill>
                          <a:latin typeface="Calibri" charset="0"/>
                        </a:defRPr>
                      </a:lvl3pPr>
                      <a:lvl4pPr>
                        <a:spcBef>
                          <a:spcPct val="20000"/>
                        </a:spcBef>
                        <a:defRPr sz="1600">
                          <a:solidFill>
                            <a:schemeClr val="tx1"/>
                          </a:solidFill>
                          <a:latin typeface="Calibri" charset="0"/>
                        </a:defRPr>
                      </a:lvl4pPr>
                      <a:lvl5pPr>
                        <a:spcBef>
                          <a:spcPct val="20000"/>
                        </a:spcBef>
                        <a:defRPr sz="1600">
                          <a:solidFill>
                            <a:schemeClr val="tx1"/>
                          </a:solidFill>
                          <a:latin typeface="Calibri" charset="0"/>
                        </a:defRPr>
                      </a:lvl5pPr>
                      <a:lvl6pPr fontAlgn="base">
                        <a:spcBef>
                          <a:spcPct val="20000"/>
                        </a:spcBef>
                        <a:spcAft>
                          <a:spcPct val="0"/>
                        </a:spcAft>
                        <a:defRPr sz="1600">
                          <a:solidFill>
                            <a:schemeClr val="tx1"/>
                          </a:solidFill>
                          <a:latin typeface="Calibri" charset="0"/>
                        </a:defRPr>
                      </a:lvl6pPr>
                      <a:lvl7pPr fontAlgn="base">
                        <a:spcBef>
                          <a:spcPct val="20000"/>
                        </a:spcBef>
                        <a:spcAft>
                          <a:spcPct val="0"/>
                        </a:spcAft>
                        <a:defRPr sz="1600">
                          <a:solidFill>
                            <a:schemeClr val="tx1"/>
                          </a:solidFill>
                          <a:latin typeface="Calibri" charset="0"/>
                        </a:defRPr>
                      </a:lvl7pPr>
                      <a:lvl8pPr fontAlgn="base">
                        <a:spcBef>
                          <a:spcPct val="20000"/>
                        </a:spcBef>
                        <a:spcAft>
                          <a:spcPct val="0"/>
                        </a:spcAft>
                        <a:defRPr sz="1600">
                          <a:solidFill>
                            <a:schemeClr val="tx1"/>
                          </a:solidFill>
                          <a:latin typeface="Calibri" charset="0"/>
                        </a:defRPr>
                      </a:lvl8pPr>
                      <a:lvl9pPr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90000"/>
                        </a:lnSpc>
                        <a:spcBef>
                          <a:spcPct val="20000"/>
                        </a:spcBef>
                        <a:spcAft>
                          <a:spcPct val="0"/>
                        </a:spcAft>
                        <a:buClrTx/>
                        <a:buSzTx/>
                        <a:buFontTx/>
                        <a:buNone/>
                        <a:tabLst/>
                      </a:pPr>
                      <a:r>
                        <a:rPr kumimoji="0" lang="en-US" altLang="x-none" sz="2000" b="0" i="0" u="none" strike="noStrike" cap="none" normalizeH="0" baseline="0">
                          <a:ln>
                            <a:noFill/>
                          </a:ln>
                          <a:solidFill>
                            <a:schemeClr val="tx1"/>
                          </a:solidFill>
                          <a:effectLst/>
                          <a:latin typeface="Calibri" charset="0"/>
                        </a:rPr>
                        <a:t>mouse button is pressed and then released</a:t>
                      </a:r>
                      <a:endParaRPr kumimoji="0" lang="en-US" altLang="x-none" sz="2000" b="0" i="1" u="none" strike="noStrike" cap="none" normalizeH="0" baseline="0">
                        <a:ln>
                          <a:noFill/>
                        </a:ln>
                        <a:solidFill>
                          <a:schemeClr val="tx1"/>
                        </a:solidFill>
                        <a:effectLst/>
                        <a:latin typeface="Calibri" charset="0"/>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47663">
                <a:tc>
                  <a:txBody>
                    <a:bodyPr/>
                    <a:lstStyle>
                      <a:lvl1pPr>
                        <a:spcBef>
                          <a:spcPct val="20000"/>
                        </a:spcBef>
                        <a:defRPr sz="2000">
                          <a:solidFill>
                            <a:schemeClr val="tx1"/>
                          </a:solidFill>
                          <a:latin typeface="Calibri" charset="0"/>
                        </a:defRPr>
                      </a:lvl1pPr>
                      <a:lvl2pPr>
                        <a:spcBef>
                          <a:spcPct val="20000"/>
                        </a:spcBef>
                        <a:defRPr sz="2000">
                          <a:solidFill>
                            <a:schemeClr val="tx1"/>
                          </a:solidFill>
                          <a:latin typeface="Calibri" charset="0"/>
                        </a:defRPr>
                      </a:lvl2pPr>
                      <a:lvl3pPr>
                        <a:spcBef>
                          <a:spcPct val="20000"/>
                        </a:spcBef>
                        <a:defRPr>
                          <a:solidFill>
                            <a:schemeClr val="tx1"/>
                          </a:solidFill>
                          <a:latin typeface="Calibri" charset="0"/>
                        </a:defRPr>
                      </a:lvl3pPr>
                      <a:lvl4pPr>
                        <a:spcBef>
                          <a:spcPct val="20000"/>
                        </a:spcBef>
                        <a:defRPr sz="1600">
                          <a:solidFill>
                            <a:schemeClr val="tx1"/>
                          </a:solidFill>
                          <a:latin typeface="Calibri" charset="0"/>
                        </a:defRPr>
                      </a:lvl4pPr>
                      <a:lvl5pPr>
                        <a:spcBef>
                          <a:spcPct val="20000"/>
                        </a:spcBef>
                        <a:defRPr sz="1600">
                          <a:solidFill>
                            <a:schemeClr val="tx1"/>
                          </a:solidFill>
                          <a:latin typeface="Calibri" charset="0"/>
                        </a:defRPr>
                      </a:lvl5pPr>
                      <a:lvl6pPr fontAlgn="base">
                        <a:spcBef>
                          <a:spcPct val="20000"/>
                        </a:spcBef>
                        <a:spcAft>
                          <a:spcPct val="0"/>
                        </a:spcAft>
                        <a:defRPr sz="1600">
                          <a:solidFill>
                            <a:schemeClr val="tx1"/>
                          </a:solidFill>
                          <a:latin typeface="Calibri" charset="0"/>
                        </a:defRPr>
                      </a:lvl6pPr>
                      <a:lvl7pPr fontAlgn="base">
                        <a:spcBef>
                          <a:spcPct val="20000"/>
                        </a:spcBef>
                        <a:spcAft>
                          <a:spcPct val="0"/>
                        </a:spcAft>
                        <a:defRPr sz="1600">
                          <a:solidFill>
                            <a:schemeClr val="tx1"/>
                          </a:solidFill>
                          <a:latin typeface="Calibri" charset="0"/>
                        </a:defRPr>
                      </a:lvl7pPr>
                      <a:lvl8pPr fontAlgn="base">
                        <a:spcBef>
                          <a:spcPct val="20000"/>
                        </a:spcBef>
                        <a:spcAft>
                          <a:spcPct val="0"/>
                        </a:spcAft>
                        <a:defRPr sz="1600">
                          <a:solidFill>
                            <a:schemeClr val="tx1"/>
                          </a:solidFill>
                          <a:latin typeface="Calibri" charset="0"/>
                        </a:defRPr>
                      </a:lvl8pPr>
                      <a:lvl9pPr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90000"/>
                        </a:lnSpc>
                        <a:spcBef>
                          <a:spcPct val="20000"/>
                        </a:spcBef>
                        <a:spcAft>
                          <a:spcPct val="0"/>
                        </a:spcAft>
                        <a:buClrTx/>
                        <a:buSzTx/>
                        <a:buFontTx/>
                        <a:buNone/>
                        <a:tabLst/>
                      </a:pPr>
                      <a:r>
                        <a:rPr kumimoji="0" lang="en-US" altLang="x-none" sz="2000" b="0" i="0" u="none" strike="noStrike" cap="none" normalizeH="0" baseline="0">
                          <a:ln>
                            <a:noFill/>
                          </a:ln>
                          <a:solidFill>
                            <a:schemeClr val="tx1"/>
                          </a:solidFill>
                          <a:effectLst/>
                          <a:latin typeface="Consolas" charset="0"/>
                        </a:rPr>
                        <a:t>mouseEntered</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defRPr sz="2000">
                          <a:solidFill>
                            <a:schemeClr val="tx1"/>
                          </a:solidFill>
                          <a:latin typeface="Calibri" charset="0"/>
                        </a:defRPr>
                      </a:lvl1pPr>
                      <a:lvl2pPr>
                        <a:spcBef>
                          <a:spcPct val="20000"/>
                        </a:spcBef>
                        <a:defRPr sz="2000">
                          <a:solidFill>
                            <a:schemeClr val="tx1"/>
                          </a:solidFill>
                          <a:latin typeface="Calibri" charset="0"/>
                        </a:defRPr>
                      </a:lvl2pPr>
                      <a:lvl3pPr>
                        <a:spcBef>
                          <a:spcPct val="20000"/>
                        </a:spcBef>
                        <a:defRPr>
                          <a:solidFill>
                            <a:schemeClr val="tx1"/>
                          </a:solidFill>
                          <a:latin typeface="Calibri" charset="0"/>
                        </a:defRPr>
                      </a:lvl3pPr>
                      <a:lvl4pPr>
                        <a:spcBef>
                          <a:spcPct val="20000"/>
                        </a:spcBef>
                        <a:defRPr sz="1600">
                          <a:solidFill>
                            <a:schemeClr val="tx1"/>
                          </a:solidFill>
                          <a:latin typeface="Calibri" charset="0"/>
                        </a:defRPr>
                      </a:lvl4pPr>
                      <a:lvl5pPr>
                        <a:spcBef>
                          <a:spcPct val="20000"/>
                        </a:spcBef>
                        <a:defRPr sz="1600">
                          <a:solidFill>
                            <a:schemeClr val="tx1"/>
                          </a:solidFill>
                          <a:latin typeface="Calibri" charset="0"/>
                        </a:defRPr>
                      </a:lvl5pPr>
                      <a:lvl6pPr fontAlgn="base">
                        <a:spcBef>
                          <a:spcPct val="20000"/>
                        </a:spcBef>
                        <a:spcAft>
                          <a:spcPct val="0"/>
                        </a:spcAft>
                        <a:defRPr sz="1600">
                          <a:solidFill>
                            <a:schemeClr val="tx1"/>
                          </a:solidFill>
                          <a:latin typeface="Calibri" charset="0"/>
                        </a:defRPr>
                      </a:lvl6pPr>
                      <a:lvl7pPr fontAlgn="base">
                        <a:spcBef>
                          <a:spcPct val="20000"/>
                        </a:spcBef>
                        <a:spcAft>
                          <a:spcPct val="0"/>
                        </a:spcAft>
                        <a:defRPr sz="1600">
                          <a:solidFill>
                            <a:schemeClr val="tx1"/>
                          </a:solidFill>
                          <a:latin typeface="Calibri" charset="0"/>
                        </a:defRPr>
                      </a:lvl7pPr>
                      <a:lvl8pPr fontAlgn="base">
                        <a:spcBef>
                          <a:spcPct val="20000"/>
                        </a:spcBef>
                        <a:spcAft>
                          <a:spcPct val="0"/>
                        </a:spcAft>
                        <a:defRPr sz="1600">
                          <a:solidFill>
                            <a:schemeClr val="tx1"/>
                          </a:solidFill>
                          <a:latin typeface="Calibri" charset="0"/>
                        </a:defRPr>
                      </a:lvl8pPr>
                      <a:lvl9pPr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90000"/>
                        </a:lnSpc>
                        <a:spcBef>
                          <a:spcPct val="20000"/>
                        </a:spcBef>
                        <a:spcAft>
                          <a:spcPct val="0"/>
                        </a:spcAft>
                        <a:buClrTx/>
                        <a:buSzTx/>
                        <a:buFontTx/>
                        <a:buNone/>
                        <a:tabLst/>
                      </a:pPr>
                      <a:r>
                        <a:rPr kumimoji="0" lang="en-US" altLang="x-none" sz="2000" b="0" i="0" u="none" strike="noStrike" cap="none" normalizeH="0" baseline="0">
                          <a:ln>
                            <a:noFill/>
                          </a:ln>
                          <a:solidFill>
                            <a:schemeClr val="tx1"/>
                          </a:solidFill>
                          <a:effectLst/>
                          <a:latin typeface="Calibri" charset="0"/>
                        </a:rPr>
                        <a:t>mouse cursor enters your program's window</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254000">
                <a:tc>
                  <a:txBody>
                    <a:bodyPr/>
                    <a:lstStyle>
                      <a:lvl1pPr>
                        <a:spcBef>
                          <a:spcPct val="20000"/>
                        </a:spcBef>
                        <a:defRPr sz="2000">
                          <a:solidFill>
                            <a:schemeClr val="tx1"/>
                          </a:solidFill>
                          <a:latin typeface="Calibri" charset="0"/>
                        </a:defRPr>
                      </a:lvl1pPr>
                      <a:lvl2pPr>
                        <a:spcBef>
                          <a:spcPct val="20000"/>
                        </a:spcBef>
                        <a:defRPr sz="2000">
                          <a:solidFill>
                            <a:schemeClr val="tx1"/>
                          </a:solidFill>
                          <a:latin typeface="Calibri" charset="0"/>
                        </a:defRPr>
                      </a:lvl2pPr>
                      <a:lvl3pPr>
                        <a:spcBef>
                          <a:spcPct val="20000"/>
                        </a:spcBef>
                        <a:defRPr>
                          <a:solidFill>
                            <a:schemeClr val="tx1"/>
                          </a:solidFill>
                          <a:latin typeface="Calibri" charset="0"/>
                        </a:defRPr>
                      </a:lvl3pPr>
                      <a:lvl4pPr>
                        <a:spcBef>
                          <a:spcPct val="20000"/>
                        </a:spcBef>
                        <a:defRPr sz="1600">
                          <a:solidFill>
                            <a:schemeClr val="tx1"/>
                          </a:solidFill>
                          <a:latin typeface="Calibri" charset="0"/>
                        </a:defRPr>
                      </a:lvl4pPr>
                      <a:lvl5pPr>
                        <a:spcBef>
                          <a:spcPct val="20000"/>
                        </a:spcBef>
                        <a:defRPr sz="1600">
                          <a:solidFill>
                            <a:schemeClr val="tx1"/>
                          </a:solidFill>
                          <a:latin typeface="Calibri" charset="0"/>
                        </a:defRPr>
                      </a:lvl5pPr>
                      <a:lvl6pPr fontAlgn="base">
                        <a:spcBef>
                          <a:spcPct val="20000"/>
                        </a:spcBef>
                        <a:spcAft>
                          <a:spcPct val="0"/>
                        </a:spcAft>
                        <a:defRPr sz="1600">
                          <a:solidFill>
                            <a:schemeClr val="tx1"/>
                          </a:solidFill>
                          <a:latin typeface="Calibri" charset="0"/>
                        </a:defRPr>
                      </a:lvl6pPr>
                      <a:lvl7pPr fontAlgn="base">
                        <a:spcBef>
                          <a:spcPct val="20000"/>
                        </a:spcBef>
                        <a:spcAft>
                          <a:spcPct val="0"/>
                        </a:spcAft>
                        <a:defRPr sz="1600">
                          <a:solidFill>
                            <a:schemeClr val="tx1"/>
                          </a:solidFill>
                          <a:latin typeface="Calibri" charset="0"/>
                        </a:defRPr>
                      </a:lvl7pPr>
                      <a:lvl8pPr fontAlgn="base">
                        <a:spcBef>
                          <a:spcPct val="20000"/>
                        </a:spcBef>
                        <a:spcAft>
                          <a:spcPct val="0"/>
                        </a:spcAft>
                        <a:defRPr sz="1600">
                          <a:solidFill>
                            <a:schemeClr val="tx1"/>
                          </a:solidFill>
                          <a:latin typeface="Calibri" charset="0"/>
                        </a:defRPr>
                      </a:lvl8pPr>
                      <a:lvl9pPr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90000"/>
                        </a:lnSpc>
                        <a:spcBef>
                          <a:spcPct val="20000"/>
                        </a:spcBef>
                        <a:spcAft>
                          <a:spcPct val="0"/>
                        </a:spcAft>
                        <a:buClrTx/>
                        <a:buSzTx/>
                        <a:buFontTx/>
                        <a:buNone/>
                        <a:tabLst/>
                      </a:pPr>
                      <a:r>
                        <a:rPr kumimoji="0" lang="en-US" altLang="x-none" sz="2000" b="0" i="0" u="none" strike="noStrike" cap="none" normalizeH="0" baseline="0">
                          <a:ln>
                            <a:noFill/>
                          </a:ln>
                          <a:solidFill>
                            <a:schemeClr val="tx1"/>
                          </a:solidFill>
                          <a:effectLst/>
                          <a:latin typeface="Consolas" charset="0"/>
                        </a:rPr>
                        <a:t>mouseExited</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defRPr sz="2000">
                          <a:solidFill>
                            <a:schemeClr val="tx1"/>
                          </a:solidFill>
                          <a:latin typeface="Calibri" charset="0"/>
                        </a:defRPr>
                      </a:lvl1pPr>
                      <a:lvl2pPr>
                        <a:spcBef>
                          <a:spcPct val="20000"/>
                        </a:spcBef>
                        <a:defRPr sz="2000">
                          <a:solidFill>
                            <a:schemeClr val="tx1"/>
                          </a:solidFill>
                          <a:latin typeface="Calibri" charset="0"/>
                        </a:defRPr>
                      </a:lvl2pPr>
                      <a:lvl3pPr>
                        <a:spcBef>
                          <a:spcPct val="20000"/>
                        </a:spcBef>
                        <a:defRPr>
                          <a:solidFill>
                            <a:schemeClr val="tx1"/>
                          </a:solidFill>
                          <a:latin typeface="Calibri" charset="0"/>
                        </a:defRPr>
                      </a:lvl3pPr>
                      <a:lvl4pPr>
                        <a:spcBef>
                          <a:spcPct val="20000"/>
                        </a:spcBef>
                        <a:defRPr sz="1600">
                          <a:solidFill>
                            <a:schemeClr val="tx1"/>
                          </a:solidFill>
                          <a:latin typeface="Calibri" charset="0"/>
                        </a:defRPr>
                      </a:lvl4pPr>
                      <a:lvl5pPr>
                        <a:spcBef>
                          <a:spcPct val="20000"/>
                        </a:spcBef>
                        <a:defRPr sz="1600">
                          <a:solidFill>
                            <a:schemeClr val="tx1"/>
                          </a:solidFill>
                          <a:latin typeface="Calibri" charset="0"/>
                        </a:defRPr>
                      </a:lvl5pPr>
                      <a:lvl6pPr fontAlgn="base">
                        <a:spcBef>
                          <a:spcPct val="20000"/>
                        </a:spcBef>
                        <a:spcAft>
                          <a:spcPct val="0"/>
                        </a:spcAft>
                        <a:defRPr sz="1600">
                          <a:solidFill>
                            <a:schemeClr val="tx1"/>
                          </a:solidFill>
                          <a:latin typeface="Calibri" charset="0"/>
                        </a:defRPr>
                      </a:lvl6pPr>
                      <a:lvl7pPr fontAlgn="base">
                        <a:spcBef>
                          <a:spcPct val="20000"/>
                        </a:spcBef>
                        <a:spcAft>
                          <a:spcPct val="0"/>
                        </a:spcAft>
                        <a:defRPr sz="1600">
                          <a:solidFill>
                            <a:schemeClr val="tx1"/>
                          </a:solidFill>
                          <a:latin typeface="Calibri" charset="0"/>
                        </a:defRPr>
                      </a:lvl7pPr>
                      <a:lvl8pPr fontAlgn="base">
                        <a:spcBef>
                          <a:spcPct val="20000"/>
                        </a:spcBef>
                        <a:spcAft>
                          <a:spcPct val="0"/>
                        </a:spcAft>
                        <a:defRPr sz="1600">
                          <a:solidFill>
                            <a:schemeClr val="tx1"/>
                          </a:solidFill>
                          <a:latin typeface="Calibri" charset="0"/>
                        </a:defRPr>
                      </a:lvl8pPr>
                      <a:lvl9pPr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90000"/>
                        </a:lnSpc>
                        <a:spcBef>
                          <a:spcPct val="20000"/>
                        </a:spcBef>
                        <a:spcAft>
                          <a:spcPct val="0"/>
                        </a:spcAft>
                        <a:buClrTx/>
                        <a:buSzTx/>
                        <a:buFontTx/>
                        <a:buNone/>
                        <a:tabLst/>
                      </a:pPr>
                      <a:r>
                        <a:rPr kumimoji="0" lang="en-US" altLang="x-none" sz="2000" b="0" i="0" u="none" strike="noStrike" cap="none" normalizeH="0" baseline="0">
                          <a:ln>
                            <a:noFill/>
                          </a:ln>
                          <a:solidFill>
                            <a:schemeClr val="tx1"/>
                          </a:solidFill>
                          <a:effectLst/>
                          <a:latin typeface="Calibri" charset="0"/>
                        </a:rPr>
                        <a:t>mouse cursor leaves your program's window</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8526531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3"/>
          <a:stretch>
            <a:fillRect/>
          </a:stretch>
        </p:blipFill>
        <p:spPr>
          <a:xfrm>
            <a:off x="-97967" y="-228600"/>
            <a:ext cx="9989855" cy="7391400"/>
          </a:xfrm>
          <a:prstGeom prst="rect">
            <a:avLst/>
          </a:prstGeom>
        </p:spPr>
      </p:pic>
      <p:sp>
        <p:nvSpPr>
          <p:cNvPr id="16" name="TextBox 15"/>
          <p:cNvSpPr txBox="1"/>
          <p:nvPr/>
        </p:nvSpPr>
        <p:spPr>
          <a:xfrm>
            <a:off x="142689" y="5134467"/>
            <a:ext cx="1544544" cy="646331"/>
          </a:xfrm>
          <a:prstGeom prst="rect">
            <a:avLst/>
          </a:prstGeom>
          <a:noFill/>
        </p:spPr>
        <p:txBody>
          <a:bodyPr wrap="square" rtlCol="0">
            <a:spAutoFit/>
          </a:bodyPr>
          <a:lstStyle/>
          <a:p>
            <a:r>
              <a:rPr lang="en-US" dirty="0">
                <a:latin typeface="Chalkboard"/>
                <a:cs typeface="Chalkboard"/>
              </a:rPr>
              <a:t>Graphics/</a:t>
            </a:r>
          </a:p>
          <a:p>
            <a:r>
              <a:rPr lang="en-US" dirty="0">
                <a:latin typeface="Chalkboard"/>
                <a:cs typeface="Chalkboard"/>
              </a:rPr>
              <a:t>Animation</a:t>
            </a:r>
          </a:p>
        </p:txBody>
      </p:sp>
      <p:sp>
        <p:nvSpPr>
          <p:cNvPr id="17" name="TextBox 16"/>
          <p:cNvSpPr txBox="1"/>
          <p:nvPr/>
        </p:nvSpPr>
        <p:spPr>
          <a:xfrm>
            <a:off x="2311034" y="4793926"/>
            <a:ext cx="1074846" cy="461665"/>
          </a:xfrm>
          <a:prstGeom prst="rect">
            <a:avLst/>
          </a:prstGeom>
          <a:noFill/>
        </p:spPr>
        <p:txBody>
          <a:bodyPr wrap="none" rtlCol="0">
            <a:spAutoFit/>
          </a:bodyPr>
          <a:lstStyle/>
          <a:p>
            <a:r>
              <a:rPr lang="en-US" sz="2400" dirty="0">
                <a:latin typeface="Chalkboard"/>
                <a:cs typeface="Chalkboard"/>
              </a:rPr>
              <a:t>Events</a:t>
            </a:r>
          </a:p>
        </p:txBody>
      </p:sp>
      <p:sp>
        <p:nvSpPr>
          <p:cNvPr id="18" name="TextBox 17"/>
          <p:cNvSpPr txBox="1"/>
          <p:nvPr/>
        </p:nvSpPr>
        <p:spPr>
          <a:xfrm rot="21275596">
            <a:off x="4615144" y="4230050"/>
            <a:ext cx="1411477" cy="461665"/>
          </a:xfrm>
          <a:prstGeom prst="rect">
            <a:avLst/>
          </a:prstGeom>
          <a:noFill/>
        </p:spPr>
        <p:txBody>
          <a:bodyPr wrap="none" rtlCol="0">
            <a:spAutoFit/>
          </a:bodyPr>
          <a:lstStyle/>
          <a:p>
            <a:pPr algn="ctr"/>
            <a:r>
              <a:rPr lang="en-US" sz="2400" dirty="0">
                <a:latin typeface="Chalkboard"/>
                <a:cs typeface="Chalkboard"/>
              </a:rPr>
              <a:t>Breakout</a:t>
            </a:r>
          </a:p>
        </p:txBody>
      </p:sp>
      <p:sp>
        <p:nvSpPr>
          <p:cNvPr id="19" name="TextBox 18"/>
          <p:cNvSpPr txBox="1"/>
          <p:nvPr/>
        </p:nvSpPr>
        <p:spPr>
          <a:xfrm rot="186046">
            <a:off x="5607034" y="3042984"/>
            <a:ext cx="1435960" cy="707886"/>
          </a:xfrm>
          <a:prstGeom prst="rect">
            <a:avLst/>
          </a:prstGeom>
          <a:noFill/>
        </p:spPr>
        <p:txBody>
          <a:bodyPr wrap="square" rtlCol="0">
            <a:spAutoFit/>
          </a:bodyPr>
          <a:lstStyle/>
          <a:p>
            <a:pPr algn="ctr"/>
            <a:r>
              <a:rPr lang="en-US" sz="2000" dirty="0">
                <a:latin typeface="Chalkboard"/>
                <a:cs typeface="Chalkboard"/>
              </a:rPr>
              <a:t>Lists and Maps</a:t>
            </a:r>
          </a:p>
        </p:txBody>
      </p:sp>
      <p:sp>
        <p:nvSpPr>
          <p:cNvPr id="20" name="TextBox 19"/>
          <p:cNvSpPr txBox="1"/>
          <p:nvPr/>
        </p:nvSpPr>
        <p:spPr>
          <a:xfrm>
            <a:off x="7039190" y="775547"/>
            <a:ext cx="1429216" cy="830997"/>
          </a:xfrm>
          <a:prstGeom prst="rect">
            <a:avLst/>
          </a:prstGeom>
          <a:noFill/>
        </p:spPr>
        <p:txBody>
          <a:bodyPr wrap="square" rtlCol="0">
            <a:spAutoFit/>
          </a:bodyPr>
          <a:lstStyle/>
          <a:p>
            <a:pPr algn="ctr"/>
            <a:r>
              <a:rPr lang="en-US" sz="2400" dirty="0">
                <a:latin typeface="Chalkboard"/>
                <a:cs typeface="Chalkboard"/>
              </a:rPr>
              <a:t>Final Project</a:t>
            </a:r>
          </a:p>
        </p:txBody>
      </p:sp>
      <p:sp>
        <p:nvSpPr>
          <p:cNvPr id="21" name="TextBox 20"/>
          <p:cNvSpPr txBox="1"/>
          <p:nvPr/>
        </p:nvSpPr>
        <p:spPr>
          <a:xfrm rot="20058668">
            <a:off x="2281753" y="3277593"/>
            <a:ext cx="4402554" cy="461665"/>
          </a:xfrm>
          <a:prstGeom prst="rect">
            <a:avLst/>
          </a:prstGeom>
          <a:noFill/>
        </p:spPr>
        <p:txBody>
          <a:bodyPr wrap="square" rtlCol="0">
            <a:spAutoFit/>
          </a:bodyPr>
          <a:lstStyle/>
          <a:p>
            <a:pPr algn="ctr"/>
            <a:r>
              <a:rPr lang="en-US" sz="2400" dirty="0">
                <a:latin typeface="Chalkboard"/>
                <a:cs typeface="Chalkboard"/>
              </a:rPr>
              <a:t>The River of Java</a:t>
            </a:r>
          </a:p>
        </p:txBody>
      </p:sp>
      <p:pic>
        <p:nvPicPr>
          <p:cNvPr id="22" name="Picture 21"/>
          <p:cNvPicPr>
            <a:picLocks noChangeAspect="1"/>
          </p:cNvPicPr>
          <p:nvPr/>
        </p:nvPicPr>
        <p:blipFill>
          <a:blip r:embed="rId4" cstate="print">
            <a:extLst>
              <a:ext uri="{BEBA8EAE-BF5A-486C-A8C5-ECC9F3942E4B}">
                <a14:imgProps xmlns:a14="http://schemas.microsoft.com/office/drawing/2010/main">
                  <a14:imgLayer r:embed="rId5">
                    <a14:imgEffect>
                      <a14:backgroundRemoval t="9899" b="96162" l="7184" r="98276"/>
                    </a14:imgEffect>
                  </a14:imgLayer>
                </a14:imgProps>
              </a:ext>
              <a:ext uri="{28A0092B-C50C-407E-A947-70E740481C1C}">
                <a14:useLocalDpi xmlns:a14="http://schemas.microsoft.com/office/drawing/2010/main"/>
              </a:ext>
            </a:extLst>
          </a:blip>
          <a:stretch>
            <a:fillRect/>
          </a:stretch>
        </p:blipFill>
        <p:spPr>
          <a:xfrm>
            <a:off x="413339" y="1477261"/>
            <a:ext cx="1288642" cy="2021297"/>
          </a:xfrm>
          <a:prstGeom prst="rect">
            <a:avLst/>
          </a:prstGeom>
        </p:spPr>
      </p:pic>
      <p:pic>
        <p:nvPicPr>
          <p:cNvPr id="23" name="Picture 22"/>
          <p:cNvPicPr>
            <a:picLocks noChangeAspect="1"/>
          </p:cNvPicPr>
          <p:nvPr/>
        </p:nvPicPr>
        <p:blipFill>
          <a:blip r:embed="rId6" cstate="print">
            <a:extLst>
              <a:ext uri="{BEBA8EAE-BF5A-486C-A8C5-ECC9F3942E4B}">
                <a14:imgProps xmlns:a14="http://schemas.microsoft.com/office/drawing/2010/main">
                  <a14:imgLayer r:embed="rId7">
                    <a14:imgEffect>
                      <a14:backgroundRemoval t="9899" b="96162" l="7184" r="98276"/>
                    </a14:imgEffect>
                  </a14:imgLayer>
                </a14:imgProps>
              </a:ext>
              <a:ext uri="{28A0092B-C50C-407E-A947-70E740481C1C}">
                <a14:useLocalDpi xmlns:a14="http://schemas.microsoft.com/office/drawing/2010/main"/>
              </a:ext>
            </a:extLst>
          </a:blip>
          <a:stretch>
            <a:fillRect/>
          </a:stretch>
        </p:blipFill>
        <p:spPr>
          <a:xfrm>
            <a:off x="2093456" y="659505"/>
            <a:ext cx="1288642" cy="2021297"/>
          </a:xfrm>
          <a:prstGeom prst="rect">
            <a:avLst/>
          </a:prstGeom>
        </p:spPr>
      </p:pic>
      <p:pic>
        <p:nvPicPr>
          <p:cNvPr id="24" name="Picture 23"/>
          <p:cNvPicPr>
            <a:picLocks noChangeAspect="1"/>
          </p:cNvPicPr>
          <p:nvPr/>
        </p:nvPicPr>
        <p:blipFill>
          <a:blip r:embed="rId6" cstate="print">
            <a:extLst>
              <a:ext uri="{BEBA8EAE-BF5A-486C-A8C5-ECC9F3942E4B}">
                <a14:imgProps xmlns:a14="http://schemas.microsoft.com/office/drawing/2010/main">
                  <a14:imgLayer r:embed="rId8">
                    <a14:imgEffect>
                      <a14:backgroundRemoval t="9899" b="96162" l="7184" r="98276"/>
                    </a14:imgEffect>
                  </a14:imgLayer>
                </a14:imgProps>
              </a:ext>
              <a:ext uri="{28A0092B-C50C-407E-A947-70E740481C1C}">
                <a14:useLocalDpi xmlns:a14="http://schemas.microsoft.com/office/drawing/2010/main"/>
              </a:ext>
            </a:extLst>
          </a:blip>
          <a:stretch>
            <a:fillRect/>
          </a:stretch>
        </p:blipFill>
        <p:spPr>
          <a:xfrm>
            <a:off x="3717817" y="1191046"/>
            <a:ext cx="1288642" cy="2021297"/>
          </a:xfrm>
          <a:prstGeom prst="rect">
            <a:avLst/>
          </a:prstGeom>
        </p:spPr>
      </p:pic>
      <p:pic>
        <p:nvPicPr>
          <p:cNvPr id="26" name="Picture 25"/>
          <p:cNvPicPr>
            <a:picLocks noChangeAspect="1"/>
          </p:cNvPicPr>
          <p:nvPr/>
        </p:nvPicPr>
        <p:blipFill>
          <a:blip r:embed="rId9" cstate="print">
            <a:extLst>
              <a:ext uri="{BEBA8EAE-BF5A-486C-A8C5-ECC9F3942E4B}">
                <a14:imgProps xmlns:a14="http://schemas.microsoft.com/office/drawing/2010/main">
                  <a14:imgLayer r:embed="rId10">
                    <a14:imgEffect>
                      <a14:backgroundRemoval t="2494" b="98005" l="10000" r="90000"/>
                    </a14:imgEffect>
                  </a14:imgLayer>
                </a14:imgProps>
              </a:ext>
              <a:ext uri="{28A0092B-C50C-407E-A947-70E740481C1C}">
                <a14:useLocalDpi xmlns:a14="http://schemas.microsoft.com/office/drawing/2010/main"/>
              </a:ext>
            </a:extLst>
          </a:blip>
          <a:stretch>
            <a:fillRect/>
          </a:stretch>
        </p:blipFill>
        <p:spPr>
          <a:xfrm>
            <a:off x="2481436" y="4053275"/>
            <a:ext cx="726721" cy="868526"/>
          </a:xfrm>
          <a:prstGeom prst="rect">
            <a:avLst/>
          </a:prstGeom>
        </p:spPr>
      </p:pic>
      <p:sp>
        <p:nvSpPr>
          <p:cNvPr id="27" name="TextBox 26"/>
          <p:cNvSpPr txBox="1"/>
          <p:nvPr/>
        </p:nvSpPr>
        <p:spPr>
          <a:xfrm>
            <a:off x="1174549" y="3624015"/>
            <a:ext cx="1752146" cy="461665"/>
          </a:xfrm>
          <a:prstGeom prst="rect">
            <a:avLst/>
          </a:prstGeom>
          <a:noFill/>
        </p:spPr>
        <p:txBody>
          <a:bodyPr wrap="none" rtlCol="0">
            <a:spAutoFit/>
          </a:bodyPr>
          <a:lstStyle/>
          <a:p>
            <a:r>
              <a:rPr lang="en-US" sz="2400" dirty="0"/>
              <a:t>You are here</a:t>
            </a:r>
          </a:p>
        </p:txBody>
      </p:sp>
    </p:spTree>
    <p:extLst>
      <p:ext uri="{BB962C8B-B14F-4D97-AF65-F5344CB8AC3E}">
        <p14:creationId xmlns:p14="http://schemas.microsoft.com/office/powerpoint/2010/main" val="13055548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Plan for Today</a:t>
            </a:r>
          </a:p>
        </p:txBody>
      </p:sp>
      <p:sp>
        <p:nvSpPr>
          <p:cNvPr id="3" name="Content Placeholder 2"/>
          <p:cNvSpPr>
            <a:spLocks noGrp="1"/>
          </p:cNvSpPr>
          <p:nvPr>
            <p:ph idx="1"/>
          </p:nvPr>
        </p:nvSpPr>
        <p:spPr/>
        <p:txBody>
          <a:bodyPr/>
          <a:lstStyle/>
          <a:p>
            <a:r>
              <a:rPr lang="en-US" sz="3600" dirty="0">
                <a:solidFill>
                  <a:schemeClr val="bg1">
                    <a:lumMod val="85000"/>
                  </a:schemeClr>
                </a:solidFill>
              </a:rPr>
              <a:t>Event-driven programming</a:t>
            </a:r>
          </a:p>
          <a:p>
            <a:r>
              <a:rPr lang="en-US" sz="3600" i="1" dirty="0">
                <a:solidFill>
                  <a:schemeClr val="bg1">
                    <a:lumMod val="85000"/>
                  </a:schemeClr>
                </a:solidFill>
              </a:rPr>
              <a:t>Demo:</a:t>
            </a:r>
            <a:r>
              <a:rPr lang="en-US" sz="3600" dirty="0">
                <a:solidFill>
                  <a:schemeClr val="bg1">
                    <a:lumMod val="85000"/>
                  </a:schemeClr>
                </a:solidFill>
              </a:rPr>
              <a:t> Click for Daisies</a:t>
            </a:r>
          </a:p>
          <a:p>
            <a:r>
              <a:rPr lang="en-US" sz="3600" b="1" i="1" dirty="0"/>
              <a:t>Demo:</a:t>
            </a:r>
            <a:r>
              <a:rPr lang="en-US" sz="3600" b="1" dirty="0"/>
              <a:t> Doodler</a:t>
            </a:r>
          </a:p>
          <a:p>
            <a:r>
              <a:rPr lang="en-US" sz="3600" dirty="0">
                <a:solidFill>
                  <a:schemeClr val="bg1">
                    <a:lumMod val="85000"/>
                  </a:schemeClr>
                </a:solidFill>
              </a:rPr>
              <a:t>Instance Variables</a:t>
            </a:r>
          </a:p>
          <a:p>
            <a:r>
              <a:rPr lang="en-US" sz="3600" b="1" dirty="0">
                <a:solidFill>
                  <a:schemeClr val="bg1">
                    <a:lumMod val="85000"/>
                  </a:schemeClr>
                </a:solidFill>
                <a:latin typeface="Consolas" panose="020B0609020204030204" pitchFamily="49" charset="0"/>
                <a:cs typeface="Consolas" panose="020B0609020204030204" pitchFamily="49" charset="0"/>
              </a:rPr>
              <a:t>null</a:t>
            </a:r>
            <a:r>
              <a:rPr lang="en-US" sz="3600" dirty="0">
                <a:solidFill>
                  <a:schemeClr val="bg1">
                    <a:lumMod val="85000"/>
                  </a:schemeClr>
                </a:solidFill>
              </a:rPr>
              <a:t> and </a:t>
            </a:r>
            <a:r>
              <a:rPr lang="en-US" sz="3600" b="1" dirty="0" err="1">
                <a:solidFill>
                  <a:schemeClr val="bg1">
                    <a:lumMod val="85000"/>
                  </a:schemeClr>
                </a:solidFill>
                <a:latin typeface="Consolas" panose="020B0609020204030204" pitchFamily="49" charset="0"/>
                <a:cs typeface="Consolas" panose="020B0609020204030204" pitchFamily="49" charset="0"/>
              </a:rPr>
              <a:t>getElementAt</a:t>
            </a:r>
            <a:endParaRPr lang="en-US" sz="3600" b="1" dirty="0">
              <a:solidFill>
                <a:schemeClr val="bg1">
                  <a:lumMod val="85000"/>
                </a:schemeClr>
              </a:solidFill>
              <a:latin typeface="Consolas" panose="020B0609020204030204" pitchFamily="49" charset="0"/>
              <a:cs typeface="Consolas" panose="020B0609020204030204" pitchFamily="49" charset="0"/>
            </a:endParaRPr>
          </a:p>
          <a:p>
            <a:r>
              <a:rPr lang="en-US" sz="3600" i="1" dirty="0">
                <a:solidFill>
                  <a:schemeClr val="bg1">
                    <a:lumMod val="85000"/>
                  </a:schemeClr>
                </a:solidFill>
              </a:rPr>
              <a:t>Demo:</a:t>
            </a:r>
            <a:r>
              <a:rPr lang="en-US" sz="3600" dirty="0">
                <a:solidFill>
                  <a:schemeClr val="bg1">
                    <a:lumMod val="85000"/>
                  </a:schemeClr>
                </a:solidFill>
              </a:rPr>
              <a:t> Whack-a-Mole</a:t>
            </a:r>
            <a:endParaRPr lang="en-US" sz="3600" i="1" dirty="0">
              <a:solidFill>
                <a:schemeClr val="bg1">
                  <a:lumMod val="85000"/>
                </a:schemeClr>
              </a:solidFill>
            </a:endParaRPr>
          </a:p>
        </p:txBody>
      </p:sp>
    </p:spTree>
    <p:extLst>
      <p:ext uri="{BB962C8B-B14F-4D97-AF65-F5344CB8AC3E}">
        <p14:creationId xmlns:p14="http://schemas.microsoft.com/office/powerpoint/2010/main" val="22350485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9346" name="Rectangle 2"/>
          <p:cNvSpPr>
            <a:spLocks noGrp="1" noChangeArrowheads="1"/>
          </p:cNvSpPr>
          <p:nvPr>
            <p:ph type="title"/>
          </p:nvPr>
        </p:nvSpPr>
        <p:spPr/>
        <p:txBody>
          <a:bodyPr/>
          <a:lstStyle/>
          <a:p>
            <a:r>
              <a:rPr lang="en-US" altLang="x-none" dirty="0"/>
              <a:t>Coding Together: Doodler</a:t>
            </a:r>
          </a:p>
        </p:txBody>
      </p:sp>
      <p:pic>
        <p:nvPicPr>
          <p:cNvPr id="3" name="Content Placeholder 2"/>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87922" y="1295400"/>
            <a:ext cx="7168155" cy="5181600"/>
          </a:xfrm>
        </p:spPr>
      </p:pic>
    </p:spTree>
    <p:extLst>
      <p:ext uri="{BB962C8B-B14F-4D97-AF65-F5344CB8AC3E}">
        <p14:creationId xmlns:p14="http://schemas.microsoft.com/office/powerpoint/2010/main" val="14397364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9346" name="Rectangle 2"/>
          <p:cNvSpPr>
            <a:spLocks noGrp="1" noChangeArrowheads="1"/>
          </p:cNvSpPr>
          <p:nvPr>
            <p:ph type="title"/>
          </p:nvPr>
        </p:nvSpPr>
        <p:spPr/>
        <p:txBody>
          <a:bodyPr/>
          <a:lstStyle/>
          <a:p>
            <a:r>
              <a:rPr lang="en-US" altLang="x-none" dirty="0"/>
              <a:t>Doodler</a:t>
            </a:r>
          </a:p>
        </p:txBody>
      </p:sp>
      <p:sp>
        <p:nvSpPr>
          <p:cNvPr id="1209347" name="Rectangle 3"/>
          <p:cNvSpPr>
            <a:spLocks noGrp="1" noChangeArrowheads="1"/>
          </p:cNvSpPr>
          <p:nvPr>
            <p:ph type="body" idx="1"/>
          </p:nvPr>
        </p:nvSpPr>
        <p:spPr>
          <a:xfrm>
            <a:off x="0" y="1295400"/>
            <a:ext cx="9144000" cy="4883458"/>
          </a:xfrm>
        </p:spPr>
        <p:txBody>
          <a:bodyPr/>
          <a:lstStyle/>
          <a:p>
            <a:pPr>
              <a:lnSpc>
                <a:spcPct val="80000"/>
              </a:lnSpc>
              <a:buFontTx/>
              <a:buNone/>
            </a:pPr>
            <a:r>
              <a:rPr lang="en-US" altLang="x-none" b="1" dirty="0">
                <a:solidFill>
                  <a:srgbClr val="7030A0"/>
                </a:solidFill>
                <a:latin typeface="Consolas" charset="0"/>
              </a:rPr>
              <a:t>private static final int </a:t>
            </a:r>
            <a:r>
              <a:rPr lang="en-US" altLang="x-none" dirty="0">
                <a:latin typeface="Consolas" charset="0"/>
              </a:rPr>
              <a:t>SIZE = 10;</a:t>
            </a:r>
          </a:p>
          <a:p>
            <a:pPr>
              <a:lnSpc>
                <a:spcPct val="80000"/>
              </a:lnSpc>
              <a:buFontTx/>
              <a:buNone/>
            </a:pPr>
            <a:r>
              <a:rPr lang="en-US" altLang="x-none" b="1" dirty="0">
                <a:latin typeface="Consolas" charset="0"/>
              </a:rPr>
              <a:t>...</a:t>
            </a:r>
          </a:p>
          <a:p>
            <a:pPr>
              <a:lnSpc>
                <a:spcPct val="80000"/>
              </a:lnSpc>
              <a:buFontTx/>
              <a:buNone/>
            </a:pPr>
            <a:endParaRPr lang="en-US" altLang="x-none" b="1" dirty="0">
              <a:solidFill>
                <a:srgbClr val="7030A0"/>
              </a:solidFill>
              <a:latin typeface="Consolas" charset="0"/>
            </a:endParaRPr>
          </a:p>
          <a:p>
            <a:pPr>
              <a:lnSpc>
                <a:spcPct val="80000"/>
              </a:lnSpc>
              <a:buFontTx/>
              <a:buNone/>
            </a:pPr>
            <a:r>
              <a:rPr lang="en-US" altLang="x-none" b="1" dirty="0">
                <a:solidFill>
                  <a:srgbClr val="7030A0"/>
                </a:solidFill>
                <a:latin typeface="Consolas" charset="0"/>
              </a:rPr>
              <a:t>public</a:t>
            </a:r>
            <a:r>
              <a:rPr lang="en-US" altLang="x-none" dirty="0">
                <a:latin typeface="Consolas" charset="0"/>
              </a:rPr>
              <a:t> </a:t>
            </a:r>
            <a:r>
              <a:rPr lang="en-US" altLang="x-none" b="1" dirty="0">
                <a:solidFill>
                  <a:srgbClr val="7030A0"/>
                </a:solidFill>
                <a:latin typeface="Consolas" charset="0"/>
              </a:rPr>
              <a:t>void</a:t>
            </a:r>
            <a:r>
              <a:rPr lang="en-US" altLang="x-none" dirty="0">
                <a:latin typeface="Consolas" charset="0"/>
              </a:rPr>
              <a:t> </a:t>
            </a:r>
            <a:r>
              <a:rPr lang="en-US" altLang="x-none" dirty="0" err="1">
                <a:latin typeface="Consolas" charset="0"/>
              </a:rPr>
              <a:t>mouseDragged</a:t>
            </a:r>
            <a:r>
              <a:rPr lang="en-US" altLang="x-none" dirty="0">
                <a:latin typeface="Consolas" charset="0"/>
              </a:rPr>
              <a:t>(</a:t>
            </a:r>
            <a:r>
              <a:rPr lang="en-US" altLang="x-none" dirty="0" err="1">
                <a:latin typeface="Consolas" charset="0"/>
              </a:rPr>
              <a:t>MouseEvent</a:t>
            </a:r>
            <a:r>
              <a:rPr lang="en-US" altLang="x-none" dirty="0">
                <a:latin typeface="Consolas" charset="0"/>
              </a:rPr>
              <a:t> event) {</a:t>
            </a:r>
          </a:p>
          <a:p>
            <a:pPr>
              <a:lnSpc>
                <a:spcPct val="80000"/>
              </a:lnSpc>
              <a:buFontTx/>
              <a:buNone/>
            </a:pPr>
            <a:r>
              <a:rPr lang="en-US" altLang="x-none" dirty="0">
                <a:solidFill>
                  <a:srgbClr val="00B050"/>
                </a:solidFill>
                <a:latin typeface="Consolas" charset="0"/>
              </a:rPr>
              <a:t>    </a:t>
            </a:r>
            <a:r>
              <a:rPr lang="en-US" altLang="x-none" b="1" dirty="0">
                <a:solidFill>
                  <a:srgbClr val="7030A0"/>
                </a:solidFill>
                <a:latin typeface="Consolas" charset="0"/>
              </a:rPr>
              <a:t>double </a:t>
            </a:r>
            <a:r>
              <a:rPr lang="en-US" altLang="x-none" dirty="0" err="1">
                <a:latin typeface="Consolas" charset="0"/>
              </a:rPr>
              <a:t>mouseX</a:t>
            </a:r>
            <a:r>
              <a:rPr lang="en-US" altLang="x-none" dirty="0">
                <a:latin typeface="Consolas" charset="0"/>
              </a:rPr>
              <a:t> = </a:t>
            </a:r>
            <a:r>
              <a:rPr lang="en-US" altLang="x-none" dirty="0" err="1">
                <a:latin typeface="Consolas" charset="0"/>
              </a:rPr>
              <a:t>event.getX</a:t>
            </a:r>
            <a:r>
              <a:rPr lang="en-US" altLang="x-none" dirty="0">
                <a:latin typeface="Consolas" charset="0"/>
              </a:rPr>
              <a:t>();</a:t>
            </a:r>
          </a:p>
          <a:p>
            <a:pPr>
              <a:lnSpc>
                <a:spcPct val="80000"/>
              </a:lnSpc>
              <a:buFontTx/>
              <a:buNone/>
            </a:pPr>
            <a:r>
              <a:rPr lang="en-US" altLang="x-none" dirty="0">
                <a:latin typeface="Consolas" charset="0"/>
              </a:rPr>
              <a:t>    </a:t>
            </a:r>
            <a:r>
              <a:rPr lang="en-US" altLang="x-none" b="1" dirty="0">
                <a:solidFill>
                  <a:srgbClr val="7030A0"/>
                </a:solidFill>
                <a:latin typeface="Consolas" charset="0"/>
              </a:rPr>
              <a:t>double</a:t>
            </a:r>
            <a:r>
              <a:rPr lang="en-US" altLang="x-none" dirty="0">
                <a:solidFill>
                  <a:srgbClr val="7030A0"/>
                </a:solidFill>
                <a:latin typeface="Consolas" charset="0"/>
              </a:rPr>
              <a:t> </a:t>
            </a:r>
            <a:r>
              <a:rPr lang="en-US" altLang="x-none" dirty="0" err="1">
                <a:latin typeface="Consolas" charset="0"/>
              </a:rPr>
              <a:t>mouseY</a:t>
            </a:r>
            <a:r>
              <a:rPr lang="en-US" altLang="x-none" dirty="0">
                <a:latin typeface="Consolas" charset="0"/>
              </a:rPr>
              <a:t> = </a:t>
            </a:r>
            <a:r>
              <a:rPr lang="en-US" altLang="x-none" dirty="0" err="1">
                <a:latin typeface="Consolas" charset="0"/>
              </a:rPr>
              <a:t>event.getY</a:t>
            </a:r>
            <a:r>
              <a:rPr lang="en-US" altLang="x-none" dirty="0">
                <a:latin typeface="Consolas" charset="0"/>
              </a:rPr>
              <a:t>();</a:t>
            </a:r>
          </a:p>
          <a:p>
            <a:pPr>
              <a:lnSpc>
                <a:spcPct val="80000"/>
              </a:lnSpc>
              <a:buFontTx/>
              <a:buNone/>
            </a:pPr>
            <a:r>
              <a:rPr lang="en-US" altLang="x-none" dirty="0">
                <a:latin typeface="Consolas" charset="0"/>
              </a:rPr>
              <a:t>    </a:t>
            </a:r>
            <a:r>
              <a:rPr lang="en-US" altLang="x-none" b="1" dirty="0">
                <a:solidFill>
                  <a:srgbClr val="7030A0"/>
                </a:solidFill>
                <a:latin typeface="Consolas" charset="0"/>
              </a:rPr>
              <a:t>double</a:t>
            </a:r>
            <a:r>
              <a:rPr lang="en-US" altLang="x-none" dirty="0">
                <a:solidFill>
                  <a:srgbClr val="7030A0"/>
                </a:solidFill>
                <a:latin typeface="Consolas" charset="0"/>
              </a:rPr>
              <a:t> </a:t>
            </a:r>
            <a:r>
              <a:rPr lang="en-US" altLang="x-none" dirty="0" err="1">
                <a:latin typeface="Consolas" charset="0"/>
              </a:rPr>
              <a:t>rectX</a:t>
            </a:r>
            <a:r>
              <a:rPr lang="en-US" altLang="x-none" dirty="0">
                <a:latin typeface="Consolas" charset="0"/>
              </a:rPr>
              <a:t> = </a:t>
            </a:r>
            <a:r>
              <a:rPr lang="en-US" altLang="x-none" dirty="0" err="1">
                <a:latin typeface="Consolas" charset="0"/>
              </a:rPr>
              <a:t>mouseX</a:t>
            </a:r>
            <a:r>
              <a:rPr lang="en-US" altLang="x-none" dirty="0">
                <a:latin typeface="Consolas" charset="0"/>
              </a:rPr>
              <a:t> </a:t>
            </a:r>
            <a:r>
              <a:rPr lang="mr-IN" altLang="x-none" dirty="0">
                <a:latin typeface="Consolas" charset="0"/>
              </a:rPr>
              <a:t>–</a:t>
            </a:r>
            <a:r>
              <a:rPr lang="en-US" altLang="x-none" dirty="0">
                <a:latin typeface="Consolas" charset="0"/>
              </a:rPr>
              <a:t> </a:t>
            </a:r>
            <a:r>
              <a:rPr lang="en-US" altLang="x-none" i="1" dirty="0">
                <a:solidFill>
                  <a:srgbClr val="0070C0"/>
                </a:solidFill>
                <a:latin typeface="Consolas" charset="0"/>
              </a:rPr>
              <a:t>SIZE</a:t>
            </a:r>
            <a:r>
              <a:rPr lang="en-US" altLang="x-none" dirty="0">
                <a:solidFill>
                  <a:srgbClr val="0070C0"/>
                </a:solidFill>
                <a:latin typeface="Consolas" charset="0"/>
              </a:rPr>
              <a:t> </a:t>
            </a:r>
            <a:r>
              <a:rPr lang="en-US" altLang="x-none" dirty="0">
                <a:latin typeface="Consolas" charset="0"/>
              </a:rPr>
              <a:t>/ 2.0;</a:t>
            </a:r>
          </a:p>
          <a:p>
            <a:pPr>
              <a:lnSpc>
                <a:spcPct val="80000"/>
              </a:lnSpc>
              <a:buFontTx/>
              <a:buNone/>
            </a:pPr>
            <a:r>
              <a:rPr lang="en-US" altLang="x-none" dirty="0">
                <a:latin typeface="Consolas" charset="0"/>
              </a:rPr>
              <a:t>    </a:t>
            </a:r>
            <a:r>
              <a:rPr lang="en-US" altLang="x-none" b="1" dirty="0">
                <a:solidFill>
                  <a:srgbClr val="7030A0"/>
                </a:solidFill>
                <a:latin typeface="Consolas" charset="0"/>
              </a:rPr>
              <a:t>double</a:t>
            </a:r>
            <a:r>
              <a:rPr lang="en-US" altLang="x-none" dirty="0">
                <a:solidFill>
                  <a:srgbClr val="7030A0"/>
                </a:solidFill>
                <a:latin typeface="Consolas" charset="0"/>
              </a:rPr>
              <a:t> </a:t>
            </a:r>
            <a:r>
              <a:rPr lang="en-US" altLang="x-none" dirty="0" err="1">
                <a:latin typeface="Consolas" charset="0"/>
              </a:rPr>
              <a:t>rectY</a:t>
            </a:r>
            <a:r>
              <a:rPr lang="en-US" altLang="x-none" dirty="0">
                <a:latin typeface="Consolas" charset="0"/>
              </a:rPr>
              <a:t> = </a:t>
            </a:r>
            <a:r>
              <a:rPr lang="en-US" altLang="x-none" dirty="0" err="1">
                <a:latin typeface="Consolas" charset="0"/>
              </a:rPr>
              <a:t>mouseY</a:t>
            </a:r>
            <a:r>
              <a:rPr lang="en-US" altLang="x-none" dirty="0">
                <a:latin typeface="Consolas" charset="0"/>
              </a:rPr>
              <a:t> </a:t>
            </a:r>
            <a:r>
              <a:rPr lang="mr-IN" altLang="x-none" dirty="0">
                <a:latin typeface="Consolas" charset="0"/>
              </a:rPr>
              <a:t>–</a:t>
            </a:r>
            <a:r>
              <a:rPr lang="en-US" altLang="x-none" dirty="0">
                <a:latin typeface="Consolas" charset="0"/>
              </a:rPr>
              <a:t> </a:t>
            </a:r>
            <a:r>
              <a:rPr lang="en-US" altLang="x-none" i="1" dirty="0">
                <a:solidFill>
                  <a:srgbClr val="0070C0"/>
                </a:solidFill>
                <a:latin typeface="Consolas" charset="0"/>
              </a:rPr>
              <a:t>SIZE</a:t>
            </a:r>
            <a:r>
              <a:rPr lang="en-US" altLang="x-none" dirty="0">
                <a:solidFill>
                  <a:srgbClr val="0070C0"/>
                </a:solidFill>
                <a:latin typeface="Consolas" charset="0"/>
              </a:rPr>
              <a:t> </a:t>
            </a:r>
            <a:r>
              <a:rPr lang="en-US" altLang="x-none" dirty="0">
                <a:latin typeface="Consolas" charset="0"/>
              </a:rPr>
              <a:t>/ 2.0;</a:t>
            </a:r>
          </a:p>
          <a:p>
            <a:pPr>
              <a:lnSpc>
                <a:spcPct val="80000"/>
              </a:lnSpc>
              <a:buFontTx/>
              <a:buNone/>
            </a:pPr>
            <a:r>
              <a:rPr lang="en-US" altLang="x-none" dirty="0">
                <a:latin typeface="Consolas" charset="0"/>
              </a:rPr>
              <a:t>    </a:t>
            </a:r>
            <a:r>
              <a:rPr lang="en-US" altLang="x-none" dirty="0" err="1">
                <a:latin typeface="Consolas" charset="0"/>
              </a:rPr>
              <a:t>GRect</a:t>
            </a:r>
            <a:r>
              <a:rPr lang="en-US" altLang="x-none" dirty="0">
                <a:latin typeface="Consolas" charset="0"/>
              </a:rPr>
              <a:t> </a:t>
            </a:r>
            <a:r>
              <a:rPr lang="en-US" altLang="x-none" dirty="0" err="1">
                <a:latin typeface="Consolas" charset="0"/>
              </a:rPr>
              <a:t>rect</a:t>
            </a:r>
            <a:r>
              <a:rPr lang="en-US" altLang="x-none" dirty="0">
                <a:latin typeface="Consolas" charset="0"/>
              </a:rPr>
              <a:t> = </a:t>
            </a:r>
            <a:r>
              <a:rPr lang="en-US" altLang="x-none" b="1" dirty="0">
                <a:solidFill>
                  <a:srgbClr val="7030A0"/>
                </a:solidFill>
                <a:latin typeface="Consolas" charset="0"/>
              </a:rPr>
              <a:t>new</a:t>
            </a:r>
            <a:r>
              <a:rPr lang="en-US" altLang="x-none" dirty="0">
                <a:solidFill>
                  <a:srgbClr val="7030A0"/>
                </a:solidFill>
                <a:latin typeface="Consolas" charset="0"/>
              </a:rPr>
              <a:t> </a:t>
            </a:r>
            <a:r>
              <a:rPr lang="en-US" altLang="x-none" dirty="0" err="1">
                <a:latin typeface="Consolas" charset="0"/>
              </a:rPr>
              <a:t>GRect</a:t>
            </a:r>
            <a:r>
              <a:rPr lang="en-US" altLang="x-none" dirty="0">
                <a:latin typeface="Consolas" charset="0"/>
              </a:rPr>
              <a:t>(</a:t>
            </a:r>
            <a:r>
              <a:rPr lang="en-US" altLang="x-none" dirty="0" err="1">
                <a:latin typeface="Consolas" charset="0"/>
              </a:rPr>
              <a:t>rectX</a:t>
            </a:r>
            <a:r>
              <a:rPr lang="en-US" altLang="x-none" dirty="0">
                <a:latin typeface="Consolas" charset="0"/>
              </a:rPr>
              <a:t>, </a:t>
            </a:r>
            <a:r>
              <a:rPr lang="en-US" altLang="x-none" dirty="0" err="1">
                <a:latin typeface="Consolas" charset="0"/>
              </a:rPr>
              <a:t>rectY</a:t>
            </a:r>
            <a:r>
              <a:rPr lang="en-US" altLang="x-none" dirty="0">
                <a:latin typeface="Consolas" charset="0"/>
              </a:rPr>
              <a:t>, SIZE, SIZE);</a:t>
            </a:r>
          </a:p>
          <a:p>
            <a:pPr>
              <a:lnSpc>
                <a:spcPct val="80000"/>
              </a:lnSpc>
              <a:buFontTx/>
              <a:buNone/>
            </a:pPr>
            <a:r>
              <a:rPr lang="en-US" altLang="x-none" dirty="0">
                <a:latin typeface="Consolas" charset="0"/>
              </a:rPr>
              <a:t>    </a:t>
            </a:r>
            <a:r>
              <a:rPr lang="en-US" altLang="x-none" dirty="0" err="1">
                <a:latin typeface="Consolas" charset="0"/>
              </a:rPr>
              <a:t>rect.setFilled</a:t>
            </a:r>
            <a:r>
              <a:rPr lang="en-US" altLang="x-none" dirty="0">
                <a:latin typeface="Consolas" charset="0"/>
              </a:rPr>
              <a:t>(</a:t>
            </a:r>
            <a:r>
              <a:rPr lang="en-US" altLang="x-none" b="1" dirty="0">
                <a:solidFill>
                  <a:srgbClr val="7030A0"/>
                </a:solidFill>
                <a:latin typeface="Consolas" charset="0"/>
              </a:rPr>
              <a:t>true</a:t>
            </a:r>
            <a:r>
              <a:rPr lang="en-US" altLang="x-none" dirty="0">
                <a:latin typeface="Consolas" charset="0"/>
              </a:rPr>
              <a:t>);</a:t>
            </a:r>
          </a:p>
          <a:p>
            <a:pPr>
              <a:lnSpc>
                <a:spcPct val="80000"/>
              </a:lnSpc>
              <a:buFontTx/>
              <a:buNone/>
            </a:pPr>
            <a:r>
              <a:rPr lang="en-US" altLang="x-none" dirty="0">
                <a:latin typeface="Consolas" charset="0"/>
              </a:rPr>
              <a:t>    add(</a:t>
            </a:r>
            <a:r>
              <a:rPr lang="en-US" altLang="x-none" dirty="0" err="1">
                <a:latin typeface="Consolas" charset="0"/>
              </a:rPr>
              <a:t>rect</a:t>
            </a:r>
            <a:r>
              <a:rPr lang="en-US" altLang="x-none" dirty="0">
                <a:latin typeface="Consolas" charset="0"/>
              </a:rPr>
              <a:t>);</a:t>
            </a:r>
          </a:p>
          <a:p>
            <a:pPr>
              <a:lnSpc>
                <a:spcPct val="80000"/>
              </a:lnSpc>
              <a:buFontTx/>
              <a:buNone/>
            </a:pPr>
            <a:r>
              <a:rPr lang="en-US" altLang="x-none" dirty="0">
                <a:latin typeface="Consolas" charset="0"/>
              </a:rPr>
              <a:t>}</a:t>
            </a:r>
          </a:p>
        </p:txBody>
      </p:sp>
    </p:spTree>
    <p:extLst>
      <p:ext uri="{BB962C8B-B14F-4D97-AF65-F5344CB8AC3E}">
        <p14:creationId xmlns:p14="http://schemas.microsoft.com/office/powerpoint/2010/main" val="2492451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9346" name="Rectangle 2"/>
          <p:cNvSpPr>
            <a:spLocks noGrp="1" noChangeArrowheads="1"/>
          </p:cNvSpPr>
          <p:nvPr>
            <p:ph type="title"/>
          </p:nvPr>
        </p:nvSpPr>
        <p:spPr/>
        <p:txBody>
          <a:bodyPr/>
          <a:lstStyle/>
          <a:p>
            <a:r>
              <a:rPr lang="en-US" altLang="x-none" dirty="0"/>
              <a:t>Doodler</a:t>
            </a:r>
          </a:p>
        </p:txBody>
      </p:sp>
      <p:sp>
        <p:nvSpPr>
          <p:cNvPr id="1209347" name="Rectangle 3"/>
          <p:cNvSpPr>
            <a:spLocks noGrp="1" noChangeArrowheads="1"/>
          </p:cNvSpPr>
          <p:nvPr>
            <p:ph type="body" idx="1"/>
          </p:nvPr>
        </p:nvSpPr>
        <p:spPr>
          <a:xfrm>
            <a:off x="0" y="1295400"/>
            <a:ext cx="9144000" cy="3753678"/>
          </a:xfrm>
        </p:spPr>
        <p:txBody>
          <a:bodyPr/>
          <a:lstStyle/>
          <a:p>
            <a:pPr>
              <a:lnSpc>
                <a:spcPct val="80000"/>
              </a:lnSpc>
              <a:buFontTx/>
              <a:buNone/>
            </a:pPr>
            <a:r>
              <a:rPr lang="en-US" altLang="x-none" b="1" dirty="0">
                <a:solidFill>
                  <a:srgbClr val="FF0000"/>
                </a:solidFill>
                <a:latin typeface="Consolas" charset="0"/>
              </a:rPr>
              <a:t>public</a:t>
            </a:r>
            <a:r>
              <a:rPr lang="en-US" altLang="x-none" dirty="0">
                <a:solidFill>
                  <a:srgbClr val="FF0000"/>
                </a:solidFill>
                <a:latin typeface="Consolas" charset="0"/>
              </a:rPr>
              <a:t> </a:t>
            </a:r>
            <a:r>
              <a:rPr lang="en-US" altLang="x-none" b="1" dirty="0">
                <a:solidFill>
                  <a:srgbClr val="FF0000"/>
                </a:solidFill>
                <a:latin typeface="Consolas" charset="0"/>
              </a:rPr>
              <a:t>void</a:t>
            </a:r>
            <a:r>
              <a:rPr lang="en-US" altLang="x-none" dirty="0">
                <a:solidFill>
                  <a:srgbClr val="FF0000"/>
                </a:solidFill>
                <a:latin typeface="Consolas" charset="0"/>
              </a:rPr>
              <a:t> </a:t>
            </a:r>
            <a:r>
              <a:rPr lang="en-US" altLang="x-none" dirty="0" err="1">
                <a:solidFill>
                  <a:srgbClr val="FF0000"/>
                </a:solidFill>
                <a:latin typeface="Consolas" charset="0"/>
              </a:rPr>
              <a:t>mouseDragged</a:t>
            </a:r>
            <a:r>
              <a:rPr lang="en-US" altLang="x-none" dirty="0">
                <a:solidFill>
                  <a:srgbClr val="FF0000"/>
                </a:solidFill>
                <a:latin typeface="Consolas" charset="0"/>
              </a:rPr>
              <a:t>(</a:t>
            </a:r>
            <a:r>
              <a:rPr lang="en-US" altLang="x-none" dirty="0" err="1">
                <a:solidFill>
                  <a:srgbClr val="FF0000"/>
                </a:solidFill>
                <a:latin typeface="Consolas" charset="0"/>
              </a:rPr>
              <a:t>MouseEvent</a:t>
            </a:r>
            <a:r>
              <a:rPr lang="en-US" altLang="x-none" dirty="0">
                <a:solidFill>
                  <a:srgbClr val="FF0000"/>
                </a:solidFill>
                <a:latin typeface="Consolas" charset="0"/>
              </a:rPr>
              <a:t> event) {</a:t>
            </a:r>
          </a:p>
          <a:p>
            <a:pPr>
              <a:lnSpc>
                <a:spcPct val="80000"/>
              </a:lnSpc>
              <a:buFontTx/>
              <a:buNone/>
            </a:pPr>
            <a:r>
              <a:rPr lang="en-US" altLang="x-none" dirty="0">
                <a:solidFill>
                  <a:schemeClr val="bg1">
                    <a:lumMod val="75000"/>
                  </a:schemeClr>
                </a:solidFill>
                <a:latin typeface="Consolas" charset="0"/>
              </a:rPr>
              <a:t>    </a:t>
            </a:r>
            <a:r>
              <a:rPr lang="en-US" altLang="x-none" b="1" dirty="0">
                <a:solidFill>
                  <a:schemeClr val="bg1">
                    <a:lumMod val="75000"/>
                  </a:schemeClr>
                </a:solidFill>
                <a:latin typeface="Consolas" charset="0"/>
              </a:rPr>
              <a:t>double </a:t>
            </a:r>
            <a:r>
              <a:rPr lang="en-US" altLang="x-none" dirty="0" err="1">
                <a:solidFill>
                  <a:schemeClr val="bg1">
                    <a:lumMod val="75000"/>
                  </a:schemeClr>
                </a:solidFill>
                <a:latin typeface="Consolas" charset="0"/>
              </a:rPr>
              <a:t>mouseX</a:t>
            </a:r>
            <a:r>
              <a:rPr lang="en-US" altLang="x-none" dirty="0">
                <a:solidFill>
                  <a:schemeClr val="bg1">
                    <a:lumMod val="75000"/>
                  </a:schemeClr>
                </a:solidFill>
                <a:latin typeface="Consolas" charset="0"/>
              </a:rPr>
              <a:t> = </a:t>
            </a:r>
            <a:r>
              <a:rPr lang="en-US" altLang="x-none" dirty="0" err="1">
                <a:solidFill>
                  <a:schemeClr val="bg1">
                    <a:lumMod val="75000"/>
                  </a:schemeClr>
                </a:solidFill>
                <a:latin typeface="Consolas" charset="0"/>
              </a:rPr>
              <a:t>event.getX</a:t>
            </a:r>
            <a:r>
              <a:rPr lang="en-US" altLang="x-none" dirty="0">
                <a:solidFill>
                  <a:schemeClr val="bg1">
                    <a:lumMod val="75000"/>
                  </a:schemeClr>
                </a:solidFill>
                <a:latin typeface="Consolas" charset="0"/>
              </a:rPr>
              <a:t>();</a:t>
            </a:r>
          </a:p>
          <a:p>
            <a:pPr>
              <a:lnSpc>
                <a:spcPct val="80000"/>
              </a:lnSpc>
              <a:buFontTx/>
              <a:buNone/>
            </a:pPr>
            <a:r>
              <a:rPr lang="en-US" altLang="x-none" dirty="0">
                <a:solidFill>
                  <a:schemeClr val="bg1">
                    <a:lumMod val="75000"/>
                  </a:schemeClr>
                </a:solidFill>
                <a:latin typeface="Consolas" charset="0"/>
              </a:rPr>
              <a:t>    </a:t>
            </a:r>
            <a:r>
              <a:rPr lang="en-US" altLang="x-none" b="1" dirty="0">
                <a:solidFill>
                  <a:schemeClr val="bg1">
                    <a:lumMod val="75000"/>
                  </a:schemeClr>
                </a:solidFill>
                <a:latin typeface="Consolas" charset="0"/>
              </a:rPr>
              <a:t>double</a:t>
            </a:r>
            <a:r>
              <a:rPr lang="en-US" altLang="x-none" dirty="0">
                <a:solidFill>
                  <a:schemeClr val="bg1">
                    <a:lumMod val="75000"/>
                  </a:schemeClr>
                </a:solidFill>
                <a:latin typeface="Consolas" charset="0"/>
              </a:rPr>
              <a:t> </a:t>
            </a:r>
            <a:r>
              <a:rPr lang="en-US" altLang="x-none" dirty="0" err="1">
                <a:solidFill>
                  <a:schemeClr val="bg1">
                    <a:lumMod val="75000"/>
                  </a:schemeClr>
                </a:solidFill>
                <a:latin typeface="Consolas" charset="0"/>
              </a:rPr>
              <a:t>mouseY</a:t>
            </a:r>
            <a:r>
              <a:rPr lang="en-US" altLang="x-none" dirty="0">
                <a:solidFill>
                  <a:schemeClr val="bg1">
                    <a:lumMod val="75000"/>
                  </a:schemeClr>
                </a:solidFill>
                <a:latin typeface="Consolas" charset="0"/>
              </a:rPr>
              <a:t> = </a:t>
            </a:r>
            <a:r>
              <a:rPr lang="en-US" altLang="x-none" dirty="0" err="1">
                <a:solidFill>
                  <a:schemeClr val="bg1">
                    <a:lumMod val="75000"/>
                  </a:schemeClr>
                </a:solidFill>
                <a:latin typeface="Consolas" charset="0"/>
              </a:rPr>
              <a:t>event.getY</a:t>
            </a:r>
            <a:r>
              <a:rPr lang="en-US" altLang="x-none" dirty="0">
                <a:solidFill>
                  <a:schemeClr val="bg1">
                    <a:lumMod val="75000"/>
                  </a:schemeClr>
                </a:solidFill>
                <a:latin typeface="Consolas" charset="0"/>
              </a:rPr>
              <a:t>();</a:t>
            </a:r>
          </a:p>
          <a:p>
            <a:pPr>
              <a:lnSpc>
                <a:spcPct val="80000"/>
              </a:lnSpc>
              <a:buFontTx/>
              <a:buNone/>
            </a:pPr>
            <a:r>
              <a:rPr lang="en-US" altLang="x-none" dirty="0">
                <a:solidFill>
                  <a:schemeClr val="bg1">
                    <a:lumMod val="75000"/>
                  </a:schemeClr>
                </a:solidFill>
                <a:latin typeface="Consolas" charset="0"/>
              </a:rPr>
              <a:t>    </a:t>
            </a:r>
            <a:r>
              <a:rPr lang="en-US" altLang="x-none" b="1" dirty="0">
                <a:solidFill>
                  <a:schemeClr val="bg1">
                    <a:lumMod val="75000"/>
                  </a:schemeClr>
                </a:solidFill>
                <a:latin typeface="Consolas" charset="0"/>
              </a:rPr>
              <a:t>double</a:t>
            </a:r>
            <a:r>
              <a:rPr lang="en-US" altLang="x-none" dirty="0">
                <a:solidFill>
                  <a:schemeClr val="bg1">
                    <a:lumMod val="75000"/>
                  </a:schemeClr>
                </a:solidFill>
                <a:latin typeface="Consolas" charset="0"/>
              </a:rPr>
              <a:t> </a:t>
            </a:r>
            <a:r>
              <a:rPr lang="en-US" altLang="x-none" dirty="0" err="1">
                <a:solidFill>
                  <a:schemeClr val="bg1">
                    <a:lumMod val="75000"/>
                  </a:schemeClr>
                </a:solidFill>
                <a:latin typeface="Consolas" charset="0"/>
              </a:rPr>
              <a:t>rectX</a:t>
            </a:r>
            <a:r>
              <a:rPr lang="en-US" altLang="x-none" dirty="0">
                <a:solidFill>
                  <a:schemeClr val="bg1">
                    <a:lumMod val="75000"/>
                  </a:schemeClr>
                </a:solidFill>
                <a:latin typeface="Consolas" charset="0"/>
              </a:rPr>
              <a:t> = </a:t>
            </a:r>
            <a:r>
              <a:rPr lang="en-US" altLang="x-none" dirty="0" err="1">
                <a:solidFill>
                  <a:schemeClr val="bg1">
                    <a:lumMod val="75000"/>
                  </a:schemeClr>
                </a:solidFill>
                <a:latin typeface="Consolas" charset="0"/>
              </a:rPr>
              <a:t>mouseX</a:t>
            </a:r>
            <a:r>
              <a:rPr lang="en-US" altLang="x-none" dirty="0">
                <a:solidFill>
                  <a:schemeClr val="bg1">
                    <a:lumMod val="75000"/>
                  </a:schemeClr>
                </a:solidFill>
                <a:latin typeface="Consolas" charset="0"/>
              </a:rPr>
              <a:t> </a:t>
            </a:r>
            <a:r>
              <a:rPr lang="mr-IN" altLang="x-none" dirty="0">
                <a:solidFill>
                  <a:schemeClr val="bg1">
                    <a:lumMod val="75000"/>
                  </a:schemeClr>
                </a:solidFill>
                <a:latin typeface="Consolas" charset="0"/>
              </a:rPr>
              <a:t>–</a:t>
            </a:r>
            <a:r>
              <a:rPr lang="en-US" altLang="x-none" dirty="0">
                <a:solidFill>
                  <a:schemeClr val="bg1">
                    <a:lumMod val="75000"/>
                  </a:schemeClr>
                </a:solidFill>
                <a:latin typeface="Consolas" charset="0"/>
              </a:rPr>
              <a:t> </a:t>
            </a:r>
            <a:r>
              <a:rPr lang="en-US" altLang="x-none" i="1" dirty="0">
                <a:solidFill>
                  <a:schemeClr val="bg1">
                    <a:lumMod val="75000"/>
                  </a:schemeClr>
                </a:solidFill>
                <a:latin typeface="Consolas" charset="0"/>
              </a:rPr>
              <a:t>SIZE</a:t>
            </a:r>
            <a:r>
              <a:rPr lang="en-US" altLang="x-none" dirty="0">
                <a:solidFill>
                  <a:schemeClr val="bg1">
                    <a:lumMod val="75000"/>
                  </a:schemeClr>
                </a:solidFill>
                <a:latin typeface="Consolas" charset="0"/>
              </a:rPr>
              <a:t> / 2.0;</a:t>
            </a:r>
          </a:p>
          <a:p>
            <a:pPr>
              <a:lnSpc>
                <a:spcPct val="80000"/>
              </a:lnSpc>
              <a:buFontTx/>
              <a:buNone/>
            </a:pPr>
            <a:r>
              <a:rPr lang="en-US" altLang="x-none" dirty="0">
                <a:solidFill>
                  <a:schemeClr val="bg1">
                    <a:lumMod val="75000"/>
                  </a:schemeClr>
                </a:solidFill>
                <a:latin typeface="Consolas" charset="0"/>
              </a:rPr>
              <a:t>    </a:t>
            </a:r>
            <a:r>
              <a:rPr lang="en-US" altLang="x-none" b="1" dirty="0">
                <a:solidFill>
                  <a:schemeClr val="bg1">
                    <a:lumMod val="75000"/>
                  </a:schemeClr>
                </a:solidFill>
                <a:latin typeface="Consolas" charset="0"/>
              </a:rPr>
              <a:t>double</a:t>
            </a:r>
            <a:r>
              <a:rPr lang="en-US" altLang="x-none" dirty="0">
                <a:solidFill>
                  <a:schemeClr val="bg1">
                    <a:lumMod val="75000"/>
                  </a:schemeClr>
                </a:solidFill>
                <a:latin typeface="Consolas" charset="0"/>
              </a:rPr>
              <a:t> </a:t>
            </a:r>
            <a:r>
              <a:rPr lang="en-US" altLang="x-none" dirty="0" err="1">
                <a:solidFill>
                  <a:schemeClr val="bg1">
                    <a:lumMod val="75000"/>
                  </a:schemeClr>
                </a:solidFill>
                <a:latin typeface="Consolas" charset="0"/>
              </a:rPr>
              <a:t>rectY</a:t>
            </a:r>
            <a:r>
              <a:rPr lang="en-US" altLang="x-none" dirty="0">
                <a:solidFill>
                  <a:schemeClr val="bg1">
                    <a:lumMod val="75000"/>
                  </a:schemeClr>
                </a:solidFill>
                <a:latin typeface="Consolas" charset="0"/>
              </a:rPr>
              <a:t> = </a:t>
            </a:r>
            <a:r>
              <a:rPr lang="en-US" altLang="x-none" dirty="0" err="1">
                <a:solidFill>
                  <a:schemeClr val="bg1">
                    <a:lumMod val="75000"/>
                  </a:schemeClr>
                </a:solidFill>
                <a:latin typeface="Consolas" charset="0"/>
              </a:rPr>
              <a:t>mouseY</a:t>
            </a:r>
            <a:r>
              <a:rPr lang="en-US" altLang="x-none" dirty="0">
                <a:solidFill>
                  <a:schemeClr val="bg1">
                    <a:lumMod val="75000"/>
                  </a:schemeClr>
                </a:solidFill>
                <a:latin typeface="Consolas" charset="0"/>
              </a:rPr>
              <a:t> </a:t>
            </a:r>
            <a:r>
              <a:rPr lang="mr-IN" altLang="x-none" dirty="0">
                <a:solidFill>
                  <a:schemeClr val="bg1">
                    <a:lumMod val="75000"/>
                  </a:schemeClr>
                </a:solidFill>
                <a:latin typeface="Consolas" charset="0"/>
              </a:rPr>
              <a:t>–</a:t>
            </a:r>
            <a:r>
              <a:rPr lang="en-US" altLang="x-none" dirty="0">
                <a:solidFill>
                  <a:schemeClr val="bg1">
                    <a:lumMod val="75000"/>
                  </a:schemeClr>
                </a:solidFill>
                <a:latin typeface="Consolas" charset="0"/>
              </a:rPr>
              <a:t> </a:t>
            </a:r>
            <a:r>
              <a:rPr lang="en-US" altLang="x-none" i="1" dirty="0">
                <a:solidFill>
                  <a:schemeClr val="bg1">
                    <a:lumMod val="75000"/>
                  </a:schemeClr>
                </a:solidFill>
                <a:latin typeface="Consolas" charset="0"/>
              </a:rPr>
              <a:t>SIZE</a:t>
            </a:r>
            <a:r>
              <a:rPr lang="en-US" altLang="x-none" dirty="0">
                <a:solidFill>
                  <a:schemeClr val="bg1">
                    <a:lumMod val="75000"/>
                  </a:schemeClr>
                </a:solidFill>
                <a:latin typeface="Consolas" charset="0"/>
              </a:rPr>
              <a:t> / 2.0;</a:t>
            </a:r>
          </a:p>
          <a:p>
            <a:pPr>
              <a:lnSpc>
                <a:spcPct val="80000"/>
              </a:lnSpc>
              <a:buFontTx/>
              <a:buNone/>
            </a:pPr>
            <a:r>
              <a:rPr lang="en-US" altLang="x-none" dirty="0">
                <a:solidFill>
                  <a:schemeClr val="bg1">
                    <a:lumMod val="75000"/>
                  </a:schemeClr>
                </a:solidFill>
                <a:latin typeface="Consolas" charset="0"/>
              </a:rPr>
              <a:t>    </a:t>
            </a:r>
            <a:r>
              <a:rPr lang="en-US" altLang="x-none" dirty="0" err="1">
                <a:solidFill>
                  <a:schemeClr val="bg1">
                    <a:lumMod val="75000"/>
                  </a:schemeClr>
                </a:solidFill>
                <a:latin typeface="Consolas" charset="0"/>
              </a:rPr>
              <a:t>GRect</a:t>
            </a:r>
            <a:r>
              <a:rPr lang="en-US" altLang="x-none" dirty="0">
                <a:solidFill>
                  <a:schemeClr val="bg1">
                    <a:lumMod val="75000"/>
                  </a:schemeClr>
                </a:solidFill>
                <a:latin typeface="Consolas" charset="0"/>
              </a:rPr>
              <a:t> </a:t>
            </a:r>
            <a:r>
              <a:rPr lang="en-US" altLang="x-none" dirty="0" err="1">
                <a:solidFill>
                  <a:schemeClr val="bg1">
                    <a:lumMod val="75000"/>
                  </a:schemeClr>
                </a:solidFill>
                <a:latin typeface="Consolas" charset="0"/>
              </a:rPr>
              <a:t>rect</a:t>
            </a:r>
            <a:r>
              <a:rPr lang="en-US" altLang="x-none" dirty="0">
                <a:solidFill>
                  <a:schemeClr val="bg1">
                    <a:lumMod val="75000"/>
                  </a:schemeClr>
                </a:solidFill>
                <a:latin typeface="Consolas" charset="0"/>
              </a:rPr>
              <a:t> = </a:t>
            </a:r>
            <a:r>
              <a:rPr lang="en-US" altLang="x-none" b="1" dirty="0">
                <a:solidFill>
                  <a:schemeClr val="bg1">
                    <a:lumMod val="75000"/>
                  </a:schemeClr>
                </a:solidFill>
                <a:latin typeface="Consolas" charset="0"/>
              </a:rPr>
              <a:t>new</a:t>
            </a:r>
            <a:r>
              <a:rPr lang="en-US" altLang="x-none" dirty="0">
                <a:solidFill>
                  <a:schemeClr val="bg1">
                    <a:lumMod val="75000"/>
                  </a:schemeClr>
                </a:solidFill>
                <a:latin typeface="Consolas" charset="0"/>
              </a:rPr>
              <a:t> </a:t>
            </a:r>
            <a:r>
              <a:rPr lang="en-US" altLang="x-none" dirty="0" err="1">
                <a:solidFill>
                  <a:schemeClr val="bg1">
                    <a:lumMod val="75000"/>
                  </a:schemeClr>
                </a:solidFill>
                <a:latin typeface="Consolas" charset="0"/>
              </a:rPr>
              <a:t>GRect</a:t>
            </a:r>
            <a:r>
              <a:rPr lang="en-US" altLang="x-none" dirty="0">
                <a:solidFill>
                  <a:schemeClr val="bg1">
                    <a:lumMod val="75000"/>
                  </a:schemeClr>
                </a:solidFill>
                <a:latin typeface="Consolas" charset="0"/>
              </a:rPr>
              <a:t>(</a:t>
            </a:r>
            <a:r>
              <a:rPr lang="en-US" altLang="x-none" dirty="0" err="1">
                <a:solidFill>
                  <a:schemeClr val="bg1">
                    <a:lumMod val="75000"/>
                  </a:schemeClr>
                </a:solidFill>
                <a:latin typeface="Consolas" charset="0"/>
              </a:rPr>
              <a:t>rectX</a:t>
            </a:r>
            <a:r>
              <a:rPr lang="en-US" altLang="x-none" dirty="0">
                <a:solidFill>
                  <a:schemeClr val="bg1">
                    <a:lumMod val="75000"/>
                  </a:schemeClr>
                </a:solidFill>
                <a:latin typeface="Consolas" charset="0"/>
              </a:rPr>
              <a:t>, </a:t>
            </a:r>
            <a:r>
              <a:rPr lang="en-US" altLang="x-none" dirty="0" err="1">
                <a:solidFill>
                  <a:schemeClr val="bg1">
                    <a:lumMod val="75000"/>
                  </a:schemeClr>
                </a:solidFill>
                <a:latin typeface="Consolas" charset="0"/>
              </a:rPr>
              <a:t>rectY</a:t>
            </a:r>
            <a:r>
              <a:rPr lang="en-US" altLang="x-none" dirty="0">
                <a:solidFill>
                  <a:schemeClr val="bg1">
                    <a:lumMod val="75000"/>
                  </a:schemeClr>
                </a:solidFill>
                <a:latin typeface="Consolas" charset="0"/>
              </a:rPr>
              <a:t>, SIZE, SIZE);</a:t>
            </a:r>
          </a:p>
          <a:p>
            <a:pPr>
              <a:lnSpc>
                <a:spcPct val="80000"/>
              </a:lnSpc>
              <a:buFontTx/>
              <a:buNone/>
            </a:pPr>
            <a:r>
              <a:rPr lang="en-US" altLang="x-none" dirty="0">
                <a:solidFill>
                  <a:schemeClr val="bg1">
                    <a:lumMod val="75000"/>
                  </a:schemeClr>
                </a:solidFill>
                <a:latin typeface="Consolas" charset="0"/>
              </a:rPr>
              <a:t>    </a:t>
            </a:r>
            <a:r>
              <a:rPr lang="en-US" altLang="x-none" dirty="0" err="1">
                <a:solidFill>
                  <a:schemeClr val="bg1">
                    <a:lumMod val="75000"/>
                  </a:schemeClr>
                </a:solidFill>
                <a:latin typeface="Consolas" charset="0"/>
              </a:rPr>
              <a:t>rect.setFilled</a:t>
            </a:r>
            <a:r>
              <a:rPr lang="en-US" altLang="x-none" dirty="0">
                <a:solidFill>
                  <a:schemeClr val="bg1">
                    <a:lumMod val="75000"/>
                  </a:schemeClr>
                </a:solidFill>
                <a:latin typeface="Consolas" charset="0"/>
              </a:rPr>
              <a:t>(</a:t>
            </a:r>
            <a:r>
              <a:rPr lang="en-US" altLang="x-none" b="1" dirty="0">
                <a:solidFill>
                  <a:schemeClr val="bg1">
                    <a:lumMod val="75000"/>
                  </a:schemeClr>
                </a:solidFill>
                <a:latin typeface="Consolas" charset="0"/>
              </a:rPr>
              <a:t>true</a:t>
            </a:r>
            <a:r>
              <a:rPr lang="en-US" altLang="x-none" dirty="0">
                <a:solidFill>
                  <a:schemeClr val="bg1">
                    <a:lumMod val="75000"/>
                  </a:schemeClr>
                </a:solidFill>
                <a:latin typeface="Consolas" charset="0"/>
              </a:rPr>
              <a:t>);</a:t>
            </a:r>
          </a:p>
          <a:p>
            <a:pPr>
              <a:lnSpc>
                <a:spcPct val="80000"/>
              </a:lnSpc>
              <a:buFontTx/>
              <a:buNone/>
            </a:pPr>
            <a:r>
              <a:rPr lang="en-US" altLang="x-none" dirty="0">
                <a:solidFill>
                  <a:schemeClr val="bg1">
                    <a:lumMod val="75000"/>
                  </a:schemeClr>
                </a:solidFill>
                <a:latin typeface="Consolas" charset="0"/>
              </a:rPr>
              <a:t>    add(</a:t>
            </a:r>
            <a:r>
              <a:rPr lang="en-US" altLang="x-none" dirty="0" err="1">
                <a:solidFill>
                  <a:schemeClr val="bg1">
                    <a:lumMod val="75000"/>
                  </a:schemeClr>
                </a:solidFill>
                <a:latin typeface="Consolas" charset="0"/>
              </a:rPr>
              <a:t>rect</a:t>
            </a:r>
            <a:r>
              <a:rPr lang="en-US" altLang="x-none" dirty="0">
                <a:solidFill>
                  <a:schemeClr val="bg1">
                    <a:lumMod val="75000"/>
                  </a:schemeClr>
                </a:solidFill>
                <a:latin typeface="Consolas" charset="0"/>
              </a:rPr>
              <a:t>);</a:t>
            </a:r>
          </a:p>
          <a:p>
            <a:pPr>
              <a:lnSpc>
                <a:spcPct val="80000"/>
              </a:lnSpc>
              <a:buFontTx/>
              <a:buNone/>
            </a:pPr>
            <a:r>
              <a:rPr lang="en-US" altLang="x-none" dirty="0">
                <a:solidFill>
                  <a:srgbClr val="FF0000"/>
                </a:solidFill>
                <a:latin typeface="Consolas" charset="0"/>
              </a:rPr>
              <a:t>}</a:t>
            </a:r>
          </a:p>
        </p:txBody>
      </p:sp>
    </p:spTree>
    <p:extLst>
      <p:ext uri="{BB962C8B-B14F-4D97-AF65-F5344CB8AC3E}">
        <p14:creationId xmlns:p14="http://schemas.microsoft.com/office/powerpoint/2010/main" val="289810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9346" name="Rectangle 2"/>
          <p:cNvSpPr>
            <a:spLocks noGrp="1" noChangeArrowheads="1"/>
          </p:cNvSpPr>
          <p:nvPr>
            <p:ph type="title"/>
          </p:nvPr>
        </p:nvSpPr>
        <p:spPr/>
        <p:txBody>
          <a:bodyPr/>
          <a:lstStyle/>
          <a:p>
            <a:r>
              <a:rPr lang="en-US" altLang="x-none" dirty="0"/>
              <a:t>Doodler</a:t>
            </a:r>
          </a:p>
        </p:txBody>
      </p:sp>
      <p:sp>
        <p:nvSpPr>
          <p:cNvPr id="1209347" name="Rectangle 3"/>
          <p:cNvSpPr>
            <a:spLocks noGrp="1" noChangeArrowheads="1"/>
          </p:cNvSpPr>
          <p:nvPr>
            <p:ph type="body" idx="1"/>
          </p:nvPr>
        </p:nvSpPr>
        <p:spPr>
          <a:xfrm>
            <a:off x="0" y="1295400"/>
            <a:ext cx="9144000" cy="3753678"/>
          </a:xfrm>
        </p:spPr>
        <p:txBody>
          <a:bodyPr/>
          <a:lstStyle/>
          <a:p>
            <a:pPr>
              <a:lnSpc>
                <a:spcPct val="80000"/>
              </a:lnSpc>
              <a:buFontTx/>
              <a:buNone/>
            </a:pPr>
            <a:r>
              <a:rPr lang="en-US" altLang="x-none" b="1" dirty="0">
                <a:solidFill>
                  <a:schemeClr val="bg1">
                    <a:lumMod val="75000"/>
                  </a:schemeClr>
                </a:solidFill>
                <a:latin typeface="Consolas" charset="0"/>
              </a:rPr>
              <a:t>public</a:t>
            </a:r>
            <a:r>
              <a:rPr lang="en-US" altLang="x-none" dirty="0">
                <a:solidFill>
                  <a:schemeClr val="bg1">
                    <a:lumMod val="75000"/>
                  </a:schemeClr>
                </a:solidFill>
                <a:latin typeface="Consolas" charset="0"/>
              </a:rPr>
              <a:t> </a:t>
            </a:r>
            <a:r>
              <a:rPr lang="en-US" altLang="x-none" b="1" dirty="0">
                <a:solidFill>
                  <a:schemeClr val="bg1">
                    <a:lumMod val="75000"/>
                  </a:schemeClr>
                </a:solidFill>
                <a:latin typeface="Consolas" charset="0"/>
              </a:rPr>
              <a:t>void</a:t>
            </a:r>
            <a:r>
              <a:rPr lang="en-US" altLang="x-none" dirty="0">
                <a:solidFill>
                  <a:schemeClr val="bg1">
                    <a:lumMod val="75000"/>
                  </a:schemeClr>
                </a:solidFill>
                <a:latin typeface="Consolas" charset="0"/>
              </a:rPr>
              <a:t> </a:t>
            </a:r>
            <a:r>
              <a:rPr lang="en-US" altLang="x-none" dirty="0" err="1">
                <a:solidFill>
                  <a:schemeClr val="bg1">
                    <a:lumMod val="75000"/>
                  </a:schemeClr>
                </a:solidFill>
                <a:latin typeface="Consolas" charset="0"/>
              </a:rPr>
              <a:t>mouseDragged</a:t>
            </a:r>
            <a:r>
              <a:rPr lang="en-US" altLang="x-none" dirty="0">
                <a:solidFill>
                  <a:schemeClr val="bg1">
                    <a:lumMod val="75000"/>
                  </a:schemeClr>
                </a:solidFill>
                <a:latin typeface="Consolas" charset="0"/>
              </a:rPr>
              <a:t>(</a:t>
            </a:r>
            <a:r>
              <a:rPr lang="en-US" altLang="x-none" dirty="0" err="1">
                <a:solidFill>
                  <a:schemeClr val="bg1">
                    <a:lumMod val="75000"/>
                  </a:schemeClr>
                </a:solidFill>
                <a:latin typeface="Consolas" charset="0"/>
              </a:rPr>
              <a:t>MouseEvent</a:t>
            </a:r>
            <a:r>
              <a:rPr lang="en-US" altLang="x-none" dirty="0">
                <a:solidFill>
                  <a:schemeClr val="bg1">
                    <a:lumMod val="75000"/>
                  </a:schemeClr>
                </a:solidFill>
                <a:latin typeface="Consolas" charset="0"/>
              </a:rPr>
              <a:t> event) {</a:t>
            </a:r>
          </a:p>
          <a:p>
            <a:pPr>
              <a:lnSpc>
                <a:spcPct val="80000"/>
              </a:lnSpc>
              <a:buFontTx/>
              <a:buNone/>
            </a:pPr>
            <a:r>
              <a:rPr lang="en-US" altLang="x-none" dirty="0">
                <a:solidFill>
                  <a:srgbClr val="FF0000"/>
                </a:solidFill>
                <a:latin typeface="Consolas" charset="0"/>
              </a:rPr>
              <a:t>    </a:t>
            </a:r>
            <a:r>
              <a:rPr lang="en-US" altLang="x-none" b="1" dirty="0">
                <a:solidFill>
                  <a:srgbClr val="FF0000"/>
                </a:solidFill>
                <a:latin typeface="Consolas" charset="0"/>
              </a:rPr>
              <a:t>double </a:t>
            </a:r>
            <a:r>
              <a:rPr lang="en-US" altLang="x-none" dirty="0" err="1">
                <a:solidFill>
                  <a:srgbClr val="FF0000"/>
                </a:solidFill>
                <a:latin typeface="Consolas" charset="0"/>
              </a:rPr>
              <a:t>mouseX</a:t>
            </a:r>
            <a:r>
              <a:rPr lang="en-US" altLang="x-none" dirty="0">
                <a:solidFill>
                  <a:srgbClr val="FF0000"/>
                </a:solidFill>
                <a:latin typeface="Consolas" charset="0"/>
              </a:rPr>
              <a:t> = </a:t>
            </a:r>
            <a:r>
              <a:rPr lang="en-US" altLang="x-none" dirty="0" err="1">
                <a:solidFill>
                  <a:srgbClr val="FF0000"/>
                </a:solidFill>
                <a:latin typeface="Consolas" charset="0"/>
              </a:rPr>
              <a:t>event.getX</a:t>
            </a:r>
            <a:r>
              <a:rPr lang="en-US" altLang="x-none" dirty="0">
                <a:solidFill>
                  <a:srgbClr val="FF0000"/>
                </a:solidFill>
                <a:latin typeface="Consolas" charset="0"/>
              </a:rPr>
              <a:t>();</a:t>
            </a:r>
          </a:p>
          <a:p>
            <a:pPr>
              <a:lnSpc>
                <a:spcPct val="80000"/>
              </a:lnSpc>
              <a:buFontTx/>
              <a:buNone/>
            </a:pPr>
            <a:r>
              <a:rPr lang="en-US" altLang="x-none" dirty="0">
                <a:solidFill>
                  <a:srgbClr val="FF0000"/>
                </a:solidFill>
                <a:latin typeface="Consolas" charset="0"/>
              </a:rPr>
              <a:t>    </a:t>
            </a:r>
            <a:r>
              <a:rPr lang="en-US" altLang="x-none" b="1" dirty="0">
                <a:solidFill>
                  <a:srgbClr val="FF0000"/>
                </a:solidFill>
                <a:latin typeface="Consolas" charset="0"/>
              </a:rPr>
              <a:t>double</a:t>
            </a:r>
            <a:r>
              <a:rPr lang="en-US" altLang="x-none" dirty="0">
                <a:solidFill>
                  <a:srgbClr val="FF0000"/>
                </a:solidFill>
                <a:latin typeface="Consolas" charset="0"/>
              </a:rPr>
              <a:t> </a:t>
            </a:r>
            <a:r>
              <a:rPr lang="en-US" altLang="x-none" dirty="0" err="1">
                <a:solidFill>
                  <a:srgbClr val="FF0000"/>
                </a:solidFill>
                <a:latin typeface="Consolas" charset="0"/>
              </a:rPr>
              <a:t>mouseY</a:t>
            </a:r>
            <a:r>
              <a:rPr lang="en-US" altLang="x-none" dirty="0">
                <a:solidFill>
                  <a:srgbClr val="FF0000"/>
                </a:solidFill>
                <a:latin typeface="Consolas" charset="0"/>
              </a:rPr>
              <a:t> = </a:t>
            </a:r>
            <a:r>
              <a:rPr lang="en-US" altLang="x-none" dirty="0" err="1">
                <a:solidFill>
                  <a:srgbClr val="FF0000"/>
                </a:solidFill>
                <a:latin typeface="Consolas" charset="0"/>
              </a:rPr>
              <a:t>event.getY</a:t>
            </a:r>
            <a:r>
              <a:rPr lang="en-US" altLang="x-none" dirty="0">
                <a:solidFill>
                  <a:srgbClr val="FF0000"/>
                </a:solidFill>
                <a:latin typeface="Consolas" charset="0"/>
              </a:rPr>
              <a:t>();</a:t>
            </a:r>
          </a:p>
          <a:p>
            <a:pPr>
              <a:lnSpc>
                <a:spcPct val="80000"/>
              </a:lnSpc>
              <a:buFontTx/>
              <a:buNone/>
            </a:pPr>
            <a:r>
              <a:rPr lang="en-US" altLang="x-none" dirty="0">
                <a:solidFill>
                  <a:schemeClr val="bg1">
                    <a:lumMod val="75000"/>
                  </a:schemeClr>
                </a:solidFill>
                <a:latin typeface="Consolas" charset="0"/>
              </a:rPr>
              <a:t>    </a:t>
            </a:r>
            <a:r>
              <a:rPr lang="en-US" altLang="x-none" b="1" dirty="0">
                <a:solidFill>
                  <a:schemeClr val="bg1">
                    <a:lumMod val="75000"/>
                  </a:schemeClr>
                </a:solidFill>
                <a:latin typeface="Consolas" charset="0"/>
              </a:rPr>
              <a:t>double</a:t>
            </a:r>
            <a:r>
              <a:rPr lang="en-US" altLang="x-none" dirty="0">
                <a:solidFill>
                  <a:schemeClr val="bg1">
                    <a:lumMod val="75000"/>
                  </a:schemeClr>
                </a:solidFill>
                <a:latin typeface="Consolas" charset="0"/>
              </a:rPr>
              <a:t> </a:t>
            </a:r>
            <a:r>
              <a:rPr lang="en-US" altLang="x-none" dirty="0" err="1">
                <a:solidFill>
                  <a:schemeClr val="bg1">
                    <a:lumMod val="75000"/>
                  </a:schemeClr>
                </a:solidFill>
                <a:latin typeface="Consolas" charset="0"/>
              </a:rPr>
              <a:t>rectX</a:t>
            </a:r>
            <a:r>
              <a:rPr lang="en-US" altLang="x-none" dirty="0">
                <a:solidFill>
                  <a:schemeClr val="bg1">
                    <a:lumMod val="75000"/>
                  </a:schemeClr>
                </a:solidFill>
                <a:latin typeface="Consolas" charset="0"/>
              </a:rPr>
              <a:t> = </a:t>
            </a:r>
            <a:r>
              <a:rPr lang="en-US" altLang="x-none" dirty="0" err="1">
                <a:solidFill>
                  <a:schemeClr val="bg1">
                    <a:lumMod val="75000"/>
                  </a:schemeClr>
                </a:solidFill>
                <a:latin typeface="Consolas" charset="0"/>
              </a:rPr>
              <a:t>mouseX</a:t>
            </a:r>
            <a:r>
              <a:rPr lang="en-US" altLang="x-none" dirty="0">
                <a:solidFill>
                  <a:schemeClr val="bg1">
                    <a:lumMod val="75000"/>
                  </a:schemeClr>
                </a:solidFill>
                <a:latin typeface="Consolas" charset="0"/>
              </a:rPr>
              <a:t> </a:t>
            </a:r>
            <a:r>
              <a:rPr lang="mr-IN" altLang="x-none" dirty="0">
                <a:solidFill>
                  <a:schemeClr val="bg1">
                    <a:lumMod val="75000"/>
                  </a:schemeClr>
                </a:solidFill>
                <a:latin typeface="Consolas" charset="0"/>
              </a:rPr>
              <a:t>–</a:t>
            </a:r>
            <a:r>
              <a:rPr lang="en-US" altLang="x-none" dirty="0">
                <a:solidFill>
                  <a:schemeClr val="bg1">
                    <a:lumMod val="75000"/>
                  </a:schemeClr>
                </a:solidFill>
                <a:latin typeface="Consolas" charset="0"/>
              </a:rPr>
              <a:t> </a:t>
            </a:r>
            <a:r>
              <a:rPr lang="en-US" altLang="x-none" i="1" dirty="0">
                <a:solidFill>
                  <a:schemeClr val="bg1">
                    <a:lumMod val="75000"/>
                  </a:schemeClr>
                </a:solidFill>
                <a:latin typeface="Consolas" charset="0"/>
              </a:rPr>
              <a:t>SIZE</a:t>
            </a:r>
            <a:r>
              <a:rPr lang="en-US" altLang="x-none" dirty="0">
                <a:solidFill>
                  <a:schemeClr val="bg1">
                    <a:lumMod val="75000"/>
                  </a:schemeClr>
                </a:solidFill>
                <a:latin typeface="Consolas" charset="0"/>
              </a:rPr>
              <a:t> / 2.0;</a:t>
            </a:r>
          </a:p>
          <a:p>
            <a:pPr>
              <a:lnSpc>
                <a:spcPct val="80000"/>
              </a:lnSpc>
              <a:buFontTx/>
              <a:buNone/>
            </a:pPr>
            <a:r>
              <a:rPr lang="en-US" altLang="x-none" dirty="0">
                <a:solidFill>
                  <a:schemeClr val="bg1">
                    <a:lumMod val="75000"/>
                  </a:schemeClr>
                </a:solidFill>
                <a:latin typeface="Consolas" charset="0"/>
              </a:rPr>
              <a:t>    </a:t>
            </a:r>
            <a:r>
              <a:rPr lang="en-US" altLang="x-none" b="1" dirty="0">
                <a:solidFill>
                  <a:schemeClr val="bg1">
                    <a:lumMod val="75000"/>
                  </a:schemeClr>
                </a:solidFill>
                <a:latin typeface="Consolas" charset="0"/>
              </a:rPr>
              <a:t>double</a:t>
            </a:r>
            <a:r>
              <a:rPr lang="en-US" altLang="x-none" dirty="0">
                <a:solidFill>
                  <a:schemeClr val="bg1">
                    <a:lumMod val="75000"/>
                  </a:schemeClr>
                </a:solidFill>
                <a:latin typeface="Consolas" charset="0"/>
              </a:rPr>
              <a:t> </a:t>
            </a:r>
            <a:r>
              <a:rPr lang="en-US" altLang="x-none" dirty="0" err="1">
                <a:solidFill>
                  <a:schemeClr val="bg1">
                    <a:lumMod val="75000"/>
                  </a:schemeClr>
                </a:solidFill>
                <a:latin typeface="Consolas" charset="0"/>
              </a:rPr>
              <a:t>rectY</a:t>
            </a:r>
            <a:r>
              <a:rPr lang="en-US" altLang="x-none" dirty="0">
                <a:solidFill>
                  <a:schemeClr val="bg1">
                    <a:lumMod val="75000"/>
                  </a:schemeClr>
                </a:solidFill>
                <a:latin typeface="Consolas" charset="0"/>
              </a:rPr>
              <a:t> = </a:t>
            </a:r>
            <a:r>
              <a:rPr lang="en-US" altLang="x-none" dirty="0" err="1">
                <a:solidFill>
                  <a:schemeClr val="bg1">
                    <a:lumMod val="75000"/>
                  </a:schemeClr>
                </a:solidFill>
                <a:latin typeface="Consolas" charset="0"/>
              </a:rPr>
              <a:t>mouseY</a:t>
            </a:r>
            <a:r>
              <a:rPr lang="en-US" altLang="x-none" dirty="0">
                <a:solidFill>
                  <a:schemeClr val="bg1">
                    <a:lumMod val="75000"/>
                  </a:schemeClr>
                </a:solidFill>
                <a:latin typeface="Consolas" charset="0"/>
              </a:rPr>
              <a:t> </a:t>
            </a:r>
            <a:r>
              <a:rPr lang="mr-IN" altLang="x-none" dirty="0">
                <a:solidFill>
                  <a:schemeClr val="bg1">
                    <a:lumMod val="75000"/>
                  </a:schemeClr>
                </a:solidFill>
                <a:latin typeface="Consolas" charset="0"/>
              </a:rPr>
              <a:t>–</a:t>
            </a:r>
            <a:r>
              <a:rPr lang="en-US" altLang="x-none" dirty="0">
                <a:solidFill>
                  <a:schemeClr val="bg1">
                    <a:lumMod val="75000"/>
                  </a:schemeClr>
                </a:solidFill>
                <a:latin typeface="Consolas" charset="0"/>
              </a:rPr>
              <a:t> </a:t>
            </a:r>
            <a:r>
              <a:rPr lang="en-US" altLang="x-none" i="1" dirty="0">
                <a:solidFill>
                  <a:schemeClr val="bg1">
                    <a:lumMod val="75000"/>
                  </a:schemeClr>
                </a:solidFill>
                <a:latin typeface="Consolas" charset="0"/>
              </a:rPr>
              <a:t>SIZE</a:t>
            </a:r>
            <a:r>
              <a:rPr lang="en-US" altLang="x-none" dirty="0">
                <a:solidFill>
                  <a:schemeClr val="bg1">
                    <a:lumMod val="75000"/>
                  </a:schemeClr>
                </a:solidFill>
                <a:latin typeface="Consolas" charset="0"/>
              </a:rPr>
              <a:t> / 2.0;</a:t>
            </a:r>
          </a:p>
          <a:p>
            <a:pPr>
              <a:lnSpc>
                <a:spcPct val="80000"/>
              </a:lnSpc>
              <a:buFontTx/>
              <a:buNone/>
            </a:pPr>
            <a:r>
              <a:rPr lang="en-US" altLang="x-none" dirty="0">
                <a:solidFill>
                  <a:schemeClr val="bg1">
                    <a:lumMod val="75000"/>
                  </a:schemeClr>
                </a:solidFill>
                <a:latin typeface="Consolas" charset="0"/>
              </a:rPr>
              <a:t>    </a:t>
            </a:r>
            <a:r>
              <a:rPr lang="en-US" altLang="x-none" dirty="0" err="1">
                <a:solidFill>
                  <a:schemeClr val="bg1">
                    <a:lumMod val="75000"/>
                  </a:schemeClr>
                </a:solidFill>
                <a:latin typeface="Consolas" charset="0"/>
              </a:rPr>
              <a:t>GRect</a:t>
            </a:r>
            <a:r>
              <a:rPr lang="en-US" altLang="x-none" dirty="0">
                <a:solidFill>
                  <a:schemeClr val="bg1">
                    <a:lumMod val="75000"/>
                  </a:schemeClr>
                </a:solidFill>
                <a:latin typeface="Consolas" charset="0"/>
              </a:rPr>
              <a:t> </a:t>
            </a:r>
            <a:r>
              <a:rPr lang="en-US" altLang="x-none" dirty="0" err="1">
                <a:solidFill>
                  <a:schemeClr val="bg1">
                    <a:lumMod val="75000"/>
                  </a:schemeClr>
                </a:solidFill>
                <a:latin typeface="Consolas" charset="0"/>
              </a:rPr>
              <a:t>rect</a:t>
            </a:r>
            <a:r>
              <a:rPr lang="en-US" altLang="x-none" dirty="0">
                <a:solidFill>
                  <a:schemeClr val="bg1">
                    <a:lumMod val="75000"/>
                  </a:schemeClr>
                </a:solidFill>
                <a:latin typeface="Consolas" charset="0"/>
              </a:rPr>
              <a:t> = </a:t>
            </a:r>
            <a:r>
              <a:rPr lang="en-US" altLang="x-none" b="1" dirty="0">
                <a:solidFill>
                  <a:schemeClr val="bg1">
                    <a:lumMod val="75000"/>
                  </a:schemeClr>
                </a:solidFill>
                <a:latin typeface="Consolas" charset="0"/>
              </a:rPr>
              <a:t>new</a:t>
            </a:r>
            <a:r>
              <a:rPr lang="en-US" altLang="x-none" dirty="0">
                <a:solidFill>
                  <a:schemeClr val="bg1">
                    <a:lumMod val="75000"/>
                  </a:schemeClr>
                </a:solidFill>
                <a:latin typeface="Consolas" charset="0"/>
              </a:rPr>
              <a:t> </a:t>
            </a:r>
            <a:r>
              <a:rPr lang="en-US" altLang="x-none" dirty="0" err="1">
                <a:solidFill>
                  <a:schemeClr val="bg1">
                    <a:lumMod val="75000"/>
                  </a:schemeClr>
                </a:solidFill>
                <a:latin typeface="Consolas" charset="0"/>
              </a:rPr>
              <a:t>GRect</a:t>
            </a:r>
            <a:r>
              <a:rPr lang="en-US" altLang="x-none" dirty="0">
                <a:solidFill>
                  <a:schemeClr val="bg1">
                    <a:lumMod val="75000"/>
                  </a:schemeClr>
                </a:solidFill>
                <a:latin typeface="Consolas" charset="0"/>
              </a:rPr>
              <a:t>(</a:t>
            </a:r>
            <a:r>
              <a:rPr lang="en-US" altLang="x-none" dirty="0" err="1">
                <a:solidFill>
                  <a:schemeClr val="bg1">
                    <a:lumMod val="75000"/>
                  </a:schemeClr>
                </a:solidFill>
                <a:latin typeface="Consolas" charset="0"/>
              </a:rPr>
              <a:t>rectX</a:t>
            </a:r>
            <a:r>
              <a:rPr lang="en-US" altLang="x-none" dirty="0">
                <a:solidFill>
                  <a:schemeClr val="bg1">
                    <a:lumMod val="75000"/>
                  </a:schemeClr>
                </a:solidFill>
                <a:latin typeface="Consolas" charset="0"/>
              </a:rPr>
              <a:t>, </a:t>
            </a:r>
            <a:r>
              <a:rPr lang="en-US" altLang="x-none" dirty="0" err="1">
                <a:solidFill>
                  <a:schemeClr val="bg1">
                    <a:lumMod val="75000"/>
                  </a:schemeClr>
                </a:solidFill>
                <a:latin typeface="Consolas" charset="0"/>
              </a:rPr>
              <a:t>rectY</a:t>
            </a:r>
            <a:r>
              <a:rPr lang="en-US" altLang="x-none" dirty="0">
                <a:solidFill>
                  <a:schemeClr val="bg1">
                    <a:lumMod val="75000"/>
                  </a:schemeClr>
                </a:solidFill>
                <a:latin typeface="Consolas" charset="0"/>
              </a:rPr>
              <a:t>, SIZE, SIZE);</a:t>
            </a:r>
          </a:p>
          <a:p>
            <a:pPr>
              <a:lnSpc>
                <a:spcPct val="80000"/>
              </a:lnSpc>
              <a:buFontTx/>
              <a:buNone/>
            </a:pPr>
            <a:r>
              <a:rPr lang="en-US" altLang="x-none" dirty="0">
                <a:solidFill>
                  <a:schemeClr val="bg1">
                    <a:lumMod val="75000"/>
                  </a:schemeClr>
                </a:solidFill>
                <a:latin typeface="Consolas" charset="0"/>
              </a:rPr>
              <a:t>    </a:t>
            </a:r>
            <a:r>
              <a:rPr lang="en-US" altLang="x-none" dirty="0" err="1">
                <a:solidFill>
                  <a:schemeClr val="bg1">
                    <a:lumMod val="75000"/>
                  </a:schemeClr>
                </a:solidFill>
                <a:latin typeface="Consolas" charset="0"/>
              </a:rPr>
              <a:t>rect.setFilled</a:t>
            </a:r>
            <a:r>
              <a:rPr lang="en-US" altLang="x-none" dirty="0">
                <a:solidFill>
                  <a:schemeClr val="bg1">
                    <a:lumMod val="75000"/>
                  </a:schemeClr>
                </a:solidFill>
                <a:latin typeface="Consolas" charset="0"/>
              </a:rPr>
              <a:t>(</a:t>
            </a:r>
            <a:r>
              <a:rPr lang="en-US" altLang="x-none" b="1" dirty="0">
                <a:solidFill>
                  <a:schemeClr val="bg1">
                    <a:lumMod val="75000"/>
                  </a:schemeClr>
                </a:solidFill>
                <a:latin typeface="Consolas" charset="0"/>
              </a:rPr>
              <a:t>true</a:t>
            </a:r>
            <a:r>
              <a:rPr lang="en-US" altLang="x-none" dirty="0">
                <a:solidFill>
                  <a:schemeClr val="bg1">
                    <a:lumMod val="75000"/>
                  </a:schemeClr>
                </a:solidFill>
                <a:latin typeface="Consolas" charset="0"/>
              </a:rPr>
              <a:t>);</a:t>
            </a:r>
          </a:p>
          <a:p>
            <a:pPr>
              <a:lnSpc>
                <a:spcPct val="80000"/>
              </a:lnSpc>
              <a:buFontTx/>
              <a:buNone/>
            </a:pPr>
            <a:r>
              <a:rPr lang="en-US" altLang="x-none" dirty="0">
                <a:solidFill>
                  <a:schemeClr val="bg1">
                    <a:lumMod val="75000"/>
                  </a:schemeClr>
                </a:solidFill>
                <a:latin typeface="Consolas" charset="0"/>
              </a:rPr>
              <a:t>    add(</a:t>
            </a:r>
            <a:r>
              <a:rPr lang="en-US" altLang="x-none" dirty="0" err="1">
                <a:solidFill>
                  <a:schemeClr val="bg1">
                    <a:lumMod val="75000"/>
                  </a:schemeClr>
                </a:solidFill>
                <a:latin typeface="Consolas" charset="0"/>
              </a:rPr>
              <a:t>rect</a:t>
            </a:r>
            <a:r>
              <a:rPr lang="en-US" altLang="x-none" dirty="0">
                <a:solidFill>
                  <a:schemeClr val="bg1">
                    <a:lumMod val="75000"/>
                  </a:schemeClr>
                </a:solidFill>
                <a:latin typeface="Consolas" charset="0"/>
              </a:rPr>
              <a:t>);</a:t>
            </a:r>
          </a:p>
          <a:p>
            <a:pPr>
              <a:lnSpc>
                <a:spcPct val="80000"/>
              </a:lnSpc>
              <a:buFontTx/>
              <a:buNone/>
            </a:pPr>
            <a:r>
              <a:rPr lang="en-US" altLang="x-none" dirty="0">
                <a:solidFill>
                  <a:schemeClr val="bg1">
                    <a:lumMod val="75000"/>
                  </a:schemeClr>
                </a:solidFill>
                <a:latin typeface="Consolas" charset="0"/>
              </a:rPr>
              <a:t>}</a:t>
            </a:r>
          </a:p>
        </p:txBody>
      </p:sp>
    </p:spTree>
    <p:extLst>
      <p:ext uri="{BB962C8B-B14F-4D97-AF65-F5344CB8AC3E}">
        <p14:creationId xmlns:p14="http://schemas.microsoft.com/office/powerpoint/2010/main" val="19354253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9346" name="Rectangle 2"/>
          <p:cNvSpPr>
            <a:spLocks noGrp="1" noChangeArrowheads="1"/>
          </p:cNvSpPr>
          <p:nvPr>
            <p:ph type="title"/>
          </p:nvPr>
        </p:nvSpPr>
        <p:spPr/>
        <p:txBody>
          <a:bodyPr/>
          <a:lstStyle/>
          <a:p>
            <a:r>
              <a:rPr lang="en-US" altLang="x-none" dirty="0"/>
              <a:t>Doodler</a:t>
            </a:r>
          </a:p>
        </p:txBody>
      </p:sp>
      <p:sp>
        <p:nvSpPr>
          <p:cNvPr id="1209347" name="Rectangle 3"/>
          <p:cNvSpPr>
            <a:spLocks noGrp="1" noChangeArrowheads="1"/>
          </p:cNvSpPr>
          <p:nvPr>
            <p:ph type="body" idx="1"/>
          </p:nvPr>
        </p:nvSpPr>
        <p:spPr>
          <a:xfrm>
            <a:off x="0" y="1295400"/>
            <a:ext cx="9144000" cy="3753678"/>
          </a:xfrm>
        </p:spPr>
        <p:txBody>
          <a:bodyPr/>
          <a:lstStyle/>
          <a:p>
            <a:pPr>
              <a:lnSpc>
                <a:spcPct val="80000"/>
              </a:lnSpc>
              <a:buFontTx/>
              <a:buNone/>
            </a:pPr>
            <a:r>
              <a:rPr lang="en-US" altLang="x-none" b="1" dirty="0">
                <a:solidFill>
                  <a:schemeClr val="bg1">
                    <a:lumMod val="75000"/>
                  </a:schemeClr>
                </a:solidFill>
                <a:latin typeface="Consolas" charset="0"/>
              </a:rPr>
              <a:t>public</a:t>
            </a:r>
            <a:r>
              <a:rPr lang="en-US" altLang="x-none" dirty="0">
                <a:solidFill>
                  <a:schemeClr val="bg1">
                    <a:lumMod val="75000"/>
                  </a:schemeClr>
                </a:solidFill>
                <a:latin typeface="Consolas" charset="0"/>
              </a:rPr>
              <a:t> </a:t>
            </a:r>
            <a:r>
              <a:rPr lang="en-US" altLang="x-none" b="1" dirty="0">
                <a:solidFill>
                  <a:schemeClr val="bg1">
                    <a:lumMod val="75000"/>
                  </a:schemeClr>
                </a:solidFill>
                <a:latin typeface="Consolas" charset="0"/>
              </a:rPr>
              <a:t>void</a:t>
            </a:r>
            <a:r>
              <a:rPr lang="en-US" altLang="x-none" dirty="0">
                <a:solidFill>
                  <a:schemeClr val="bg1">
                    <a:lumMod val="75000"/>
                  </a:schemeClr>
                </a:solidFill>
                <a:latin typeface="Consolas" charset="0"/>
              </a:rPr>
              <a:t> </a:t>
            </a:r>
            <a:r>
              <a:rPr lang="en-US" altLang="x-none" dirty="0" err="1">
                <a:solidFill>
                  <a:schemeClr val="bg1">
                    <a:lumMod val="75000"/>
                  </a:schemeClr>
                </a:solidFill>
                <a:latin typeface="Consolas" charset="0"/>
              </a:rPr>
              <a:t>mouseDragged</a:t>
            </a:r>
            <a:r>
              <a:rPr lang="en-US" altLang="x-none" dirty="0">
                <a:solidFill>
                  <a:schemeClr val="bg1">
                    <a:lumMod val="75000"/>
                  </a:schemeClr>
                </a:solidFill>
                <a:latin typeface="Consolas" charset="0"/>
              </a:rPr>
              <a:t>(</a:t>
            </a:r>
            <a:r>
              <a:rPr lang="en-US" altLang="x-none" dirty="0" err="1">
                <a:solidFill>
                  <a:schemeClr val="bg1">
                    <a:lumMod val="75000"/>
                  </a:schemeClr>
                </a:solidFill>
                <a:latin typeface="Consolas" charset="0"/>
              </a:rPr>
              <a:t>MouseEvent</a:t>
            </a:r>
            <a:r>
              <a:rPr lang="en-US" altLang="x-none" dirty="0">
                <a:solidFill>
                  <a:schemeClr val="bg1">
                    <a:lumMod val="75000"/>
                  </a:schemeClr>
                </a:solidFill>
                <a:latin typeface="Consolas" charset="0"/>
              </a:rPr>
              <a:t> event) {</a:t>
            </a:r>
          </a:p>
          <a:p>
            <a:pPr>
              <a:lnSpc>
                <a:spcPct val="80000"/>
              </a:lnSpc>
              <a:buFontTx/>
              <a:buNone/>
            </a:pPr>
            <a:r>
              <a:rPr lang="en-US" altLang="x-none" dirty="0">
                <a:solidFill>
                  <a:schemeClr val="bg1">
                    <a:lumMod val="75000"/>
                  </a:schemeClr>
                </a:solidFill>
                <a:latin typeface="Consolas" charset="0"/>
              </a:rPr>
              <a:t>    </a:t>
            </a:r>
            <a:r>
              <a:rPr lang="en-US" altLang="x-none" b="1" dirty="0">
                <a:solidFill>
                  <a:schemeClr val="bg1">
                    <a:lumMod val="75000"/>
                  </a:schemeClr>
                </a:solidFill>
                <a:latin typeface="Consolas" charset="0"/>
              </a:rPr>
              <a:t>double </a:t>
            </a:r>
            <a:r>
              <a:rPr lang="en-US" altLang="x-none" dirty="0" err="1">
                <a:solidFill>
                  <a:schemeClr val="bg1">
                    <a:lumMod val="75000"/>
                  </a:schemeClr>
                </a:solidFill>
                <a:latin typeface="Consolas" charset="0"/>
              </a:rPr>
              <a:t>mouseX</a:t>
            </a:r>
            <a:r>
              <a:rPr lang="en-US" altLang="x-none" dirty="0">
                <a:solidFill>
                  <a:schemeClr val="bg1">
                    <a:lumMod val="75000"/>
                  </a:schemeClr>
                </a:solidFill>
                <a:latin typeface="Consolas" charset="0"/>
              </a:rPr>
              <a:t> = </a:t>
            </a:r>
            <a:r>
              <a:rPr lang="en-US" altLang="x-none" dirty="0" err="1">
                <a:solidFill>
                  <a:schemeClr val="bg1">
                    <a:lumMod val="75000"/>
                  </a:schemeClr>
                </a:solidFill>
                <a:latin typeface="Consolas" charset="0"/>
              </a:rPr>
              <a:t>event.getX</a:t>
            </a:r>
            <a:r>
              <a:rPr lang="en-US" altLang="x-none" dirty="0">
                <a:solidFill>
                  <a:schemeClr val="bg1">
                    <a:lumMod val="75000"/>
                  </a:schemeClr>
                </a:solidFill>
                <a:latin typeface="Consolas" charset="0"/>
              </a:rPr>
              <a:t>();</a:t>
            </a:r>
          </a:p>
          <a:p>
            <a:pPr>
              <a:lnSpc>
                <a:spcPct val="80000"/>
              </a:lnSpc>
              <a:buFontTx/>
              <a:buNone/>
            </a:pPr>
            <a:r>
              <a:rPr lang="en-US" altLang="x-none" dirty="0">
                <a:solidFill>
                  <a:schemeClr val="bg1">
                    <a:lumMod val="75000"/>
                  </a:schemeClr>
                </a:solidFill>
                <a:latin typeface="Consolas" charset="0"/>
              </a:rPr>
              <a:t>    </a:t>
            </a:r>
            <a:r>
              <a:rPr lang="en-US" altLang="x-none" b="1" dirty="0">
                <a:solidFill>
                  <a:schemeClr val="bg1">
                    <a:lumMod val="75000"/>
                  </a:schemeClr>
                </a:solidFill>
                <a:latin typeface="Consolas" charset="0"/>
              </a:rPr>
              <a:t>double</a:t>
            </a:r>
            <a:r>
              <a:rPr lang="en-US" altLang="x-none" dirty="0">
                <a:solidFill>
                  <a:schemeClr val="bg1">
                    <a:lumMod val="75000"/>
                  </a:schemeClr>
                </a:solidFill>
                <a:latin typeface="Consolas" charset="0"/>
              </a:rPr>
              <a:t> </a:t>
            </a:r>
            <a:r>
              <a:rPr lang="en-US" altLang="x-none" dirty="0" err="1">
                <a:solidFill>
                  <a:schemeClr val="bg1">
                    <a:lumMod val="75000"/>
                  </a:schemeClr>
                </a:solidFill>
                <a:latin typeface="Consolas" charset="0"/>
              </a:rPr>
              <a:t>mouseY</a:t>
            </a:r>
            <a:r>
              <a:rPr lang="en-US" altLang="x-none" dirty="0">
                <a:solidFill>
                  <a:schemeClr val="bg1">
                    <a:lumMod val="75000"/>
                  </a:schemeClr>
                </a:solidFill>
                <a:latin typeface="Consolas" charset="0"/>
              </a:rPr>
              <a:t> = </a:t>
            </a:r>
            <a:r>
              <a:rPr lang="en-US" altLang="x-none" dirty="0" err="1">
                <a:solidFill>
                  <a:schemeClr val="bg1">
                    <a:lumMod val="75000"/>
                  </a:schemeClr>
                </a:solidFill>
                <a:latin typeface="Consolas" charset="0"/>
              </a:rPr>
              <a:t>event.getY</a:t>
            </a:r>
            <a:r>
              <a:rPr lang="en-US" altLang="x-none" dirty="0">
                <a:solidFill>
                  <a:schemeClr val="bg1">
                    <a:lumMod val="75000"/>
                  </a:schemeClr>
                </a:solidFill>
                <a:latin typeface="Consolas" charset="0"/>
              </a:rPr>
              <a:t>();</a:t>
            </a:r>
          </a:p>
          <a:p>
            <a:pPr>
              <a:lnSpc>
                <a:spcPct val="80000"/>
              </a:lnSpc>
              <a:buFontTx/>
              <a:buNone/>
            </a:pPr>
            <a:r>
              <a:rPr lang="en-US" altLang="x-none" dirty="0">
                <a:solidFill>
                  <a:srgbClr val="FF0000"/>
                </a:solidFill>
                <a:latin typeface="Consolas" charset="0"/>
              </a:rPr>
              <a:t>    </a:t>
            </a:r>
            <a:r>
              <a:rPr lang="en-US" altLang="x-none" b="1" dirty="0">
                <a:solidFill>
                  <a:srgbClr val="FF0000"/>
                </a:solidFill>
                <a:latin typeface="Consolas" charset="0"/>
              </a:rPr>
              <a:t>double</a:t>
            </a:r>
            <a:r>
              <a:rPr lang="en-US" altLang="x-none" dirty="0">
                <a:solidFill>
                  <a:srgbClr val="FF0000"/>
                </a:solidFill>
                <a:latin typeface="Consolas" charset="0"/>
              </a:rPr>
              <a:t> </a:t>
            </a:r>
            <a:r>
              <a:rPr lang="en-US" altLang="x-none" dirty="0" err="1">
                <a:solidFill>
                  <a:srgbClr val="FF0000"/>
                </a:solidFill>
                <a:latin typeface="Consolas" charset="0"/>
              </a:rPr>
              <a:t>rectX</a:t>
            </a:r>
            <a:r>
              <a:rPr lang="en-US" altLang="x-none" dirty="0">
                <a:solidFill>
                  <a:srgbClr val="FF0000"/>
                </a:solidFill>
                <a:latin typeface="Consolas" charset="0"/>
              </a:rPr>
              <a:t> = </a:t>
            </a:r>
            <a:r>
              <a:rPr lang="en-US" altLang="x-none" dirty="0" err="1">
                <a:solidFill>
                  <a:srgbClr val="FF0000"/>
                </a:solidFill>
                <a:latin typeface="Consolas" charset="0"/>
              </a:rPr>
              <a:t>mouseX</a:t>
            </a:r>
            <a:r>
              <a:rPr lang="en-US" altLang="x-none" dirty="0">
                <a:solidFill>
                  <a:srgbClr val="FF0000"/>
                </a:solidFill>
                <a:latin typeface="Consolas" charset="0"/>
              </a:rPr>
              <a:t> </a:t>
            </a:r>
            <a:r>
              <a:rPr lang="mr-IN" altLang="x-none" dirty="0">
                <a:solidFill>
                  <a:srgbClr val="FF0000"/>
                </a:solidFill>
                <a:latin typeface="Consolas" charset="0"/>
              </a:rPr>
              <a:t>–</a:t>
            </a:r>
            <a:r>
              <a:rPr lang="en-US" altLang="x-none" dirty="0">
                <a:solidFill>
                  <a:srgbClr val="FF0000"/>
                </a:solidFill>
                <a:latin typeface="Consolas" charset="0"/>
              </a:rPr>
              <a:t> </a:t>
            </a:r>
            <a:r>
              <a:rPr lang="en-US" altLang="x-none" i="1" dirty="0">
                <a:solidFill>
                  <a:srgbClr val="FF0000"/>
                </a:solidFill>
                <a:latin typeface="Consolas" charset="0"/>
              </a:rPr>
              <a:t>SIZE</a:t>
            </a:r>
            <a:r>
              <a:rPr lang="en-US" altLang="x-none" dirty="0">
                <a:solidFill>
                  <a:srgbClr val="FF0000"/>
                </a:solidFill>
                <a:latin typeface="Consolas" charset="0"/>
              </a:rPr>
              <a:t> / 2.0;</a:t>
            </a:r>
          </a:p>
          <a:p>
            <a:pPr>
              <a:lnSpc>
                <a:spcPct val="80000"/>
              </a:lnSpc>
              <a:buFontTx/>
              <a:buNone/>
            </a:pPr>
            <a:r>
              <a:rPr lang="en-US" altLang="x-none" dirty="0">
                <a:solidFill>
                  <a:srgbClr val="FF0000"/>
                </a:solidFill>
                <a:latin typeface="Consolas" charset="0"/>
              </a:rPr>
              <a:t>    </a:t>
            </a:r>
            <a:r>
              <a:rPr lang="en-US" altLang="x-none" b="1" dirty="0">
                <a:solidFill>
                  <a:srgbClr val="FF0000"/>
                </a:solidFill>
                <a:latin typeface="Consolas" charset="0"/>
              </a:rPr>
              <a:t>double</a:t>
            </a:r>
            <a:r>
              <a:rPr lang="en-US" altLang="x-none" dirty="0">
                <a:solidFill>
                  <a:srgbClr val="FF0000"/>
                </a:solidFill>
                <a:latin typeface="Consolas" charset="0"/>
              </a:rPr>
              <a:t> </a:t>
            </a:r>
            <a:r>
              <a:rPr lang="en-US" altLang="x-none" dirty="0" err="1">
                <a:solidFill>
                  <a:srgbClr val="FF0000"/>
                </a:solidFill>
                <a:latin typeface="Consolas" charset="0"/>
              </a:rPr>
              <a:t>rectY</a:t>
            </a:r>
            <a:r>
              <a:rPr lang="en-US" altLang="x-none" dirty="0">
                <a:solidFill>
                  <a:srgbClr val="FF0000"/>
                </a:solidFill>
                <a:latin typeface="Consolas" charset="0"/>
              </a:rPr>
              <a:t> = </a:t>
            </a:r>
            <a:r>
              <a:rPr lang="en-US" altLang="x-none" dirty="0" err="1">
                <a:solidFill>
                  <a:srgbClr val="FF0000"/>
                </a:solidFill>
                <a:latin typeface="Consolas" charset="0"/>
              </a:rPr>
              <a:t>mouseY</a:t>
            </a:r>
            <a:r>
              <a:rPr lang="en-US" altLang="x-none" dirty="0">
                <a:solidFill>
                  <a:srgbClr val="FF0000"/>
                </a:solidFill>
                <a:latin typeface="Consolas" charset="0"/>
              </a:rPr>
              <a:t> </a:t>
            </a:r>
            <a:r>
              <a:rPr lang="mr-IN" altLang="x-none" dirty="0">
                <a:solidFill>
                  <a:srgbClr val="FF0000"/>
                </a:solidFill>
                <a:latin typeface="Consolas" charset="0"/>
              </a:rPr>
              <a:t>–</a:t>
            </a:r>
            <a:r>
              <a:rPr lang="en-US" altLang="x-none" dirty="0">
                <a:solidFill>
                  <a:srgbClr val="FF0000"/>
                </a:solidFill>
                <a:latin typeface="Consolas" charset="0"/>
              </a:rPr>
              <a:t> </a:t>
            </a:r>
            <a:r>
              <a:rPr lang="en-US" altLang="x-none" i="1" dirty="0">
                <a:solidFill>
                  <a:srgbClr val="FF0000"/>
                </a:solidFill>
                <a:latin typeface="Consolas" charset="0"/>
              </a:rPr>
              <a:t>SIZE</a:t>
            </a:r>
            <a:r>
              <a:rPr lang="en-US" altLang="x-none" dirty="0">
                <a:solidFill>
                  <a:srgbClr val="FF0000"/>
                </a:solidFill>
                <a:latin typeface="Consolas" charset="0"/>
              </a:rPr>
              <a:t> / 2.0;</a:t>
            </a:r>
          </a:p>
          <a:p>
            <a:pPr>
              <a:lnSpc>
                <a:spcPct val="80000"/>
              </a:lnSpc>
              <a:buFontTx/>
              <a:buNone/>
            </a:pPr>
            <a:r>
              <a:rPr lang="en-US" altLang="x-none" dirty="0">
                <a:solidFill>
                  <a:schemeClr val="bg1">
                    <a:lumMod val="75000"/>
                  </a:schemeClr>
                </a:solidFill>
                <a:latin typeface="Consolas" charset="0"/>
              </a:rPr>
              <a:t>    </a:t>
            </a:r>
            <a:r>
              <a:rPr lang="en-US" altLang="x-none" dirty="0" err="1">
                <a:solidFill>
                  <a:schemeClr val="bg1">
                    <a:lumMod val="75000"/>
                  </a:schemeClr>
                </a:solidFill>
                <a:latin typeface="Consolas" charset="0"/>
              </a:rPr>
              <a:t>GRect</a:t>
            </a:r>
            <a:r>
              <a:rPr lang="en-US" altLang="x-none" dirty="0">
                <a:solidFill>
                  <a:schemeClr val="bg1">
                    <a:lumMod val="75000"/>
                  </a:schemeClr>
                </a:solidFill>
                <a:latin typeface="Consolas" charset="0"/>
              </a:rPr>
              <a:t> </a:t>
            </a:r>
            <a:r>
              <a:rPr lang="en-US" altLang="x-none" dirty="0" err="1">
                <a:solidFill>
                  <a:schemeClr val="bg1">
                    <a:lumMod val="75000"/>
                  </a:schemeClr>
                </a:solidFill>
                <a:latin typeface="Consolas" charset="0"/>
              </a:rPr>
              <a:t>rect</a:t>
            </a:r>
            <a:r>
              <a:rPr lang="en-US" altLang="x-none" dirty="0">
                <a:solidFill>
                  <a:schemeClr val="bg1">
                    <a:lumMod val="75000"/>
                  </a:schemeClr>
                </a:solidFill>
                <a:latin typeface="Consolas" charset="0"/>
              </a:rPr>
              <a:t> = </a:t>
            </a:r>
            <a:r>
              <a:rPr lang="en-US" altLang="x-none" b="1" dirty="0">
                <a:solidFill>
                  <a:schemeClr val="bg1">
                    <a:lumMod val="75000"/>
                  </a:schemeClr>
                </a:solidFill>
                <a:latin typeface="Consolas" charset="0"/>
              </a:rPr>
              <a:t>new</a:t>
            </a:r>
            <a:r>
              <a:rPr lang="en-US" altLang="x-none" dirty="0">
                <a:solidFill>
                  <a:schemeClr val="bg1">
                    <a:lumMod val="75000"/>
                  </a:schemeClr>
                </a:solidFill>
                <a:latin typeface="Consolas" charset="0"/>
              </a:rPr>
              <a:t> </a:t>
            </a:r>
            <a:r>
              <a:rPr lang="en-US" altLang="x-none" dirty="0" err="1">
                <a:solidFill>
                  <a:schemeClr val="bg1">
                    <a:lumMod val="75000"/>
                  </a:schemeClr>
                </a:solidFill>
                <a:latin typeface="Consolas" charset="0"/>
              </a:rPr>
              <a:t>GRect</a:t>
            </a:r>
            <a:r>
              <a:rPr lang="en-US" altLang="x-none" dirty="0">
                <a:solidFill>
                  <a:schemeClr val="bg1">
                    <a:lumMod val="75000"/>
                  </a:schemeClr>
                </a:solidFill>
                <a:latin typeface="Consolas" charset="0"/>
              </a:rPr>
              <a:t>(</a:t>
            </a:r>
            <a:r>
              <a:rPr lang="en-US" altLang="x-none" dirty="0" err="1">
                <a:solidFill>
                  <a:schemeClr val="bg1">
                    <a:lumMod val="75000"/>
                  </a:schemeClr>
                </a:solidFill>
                <a:latin typeface="Consolas" charset="0"/>
              </a:rPr>
              <a:t>rectX</a:t>
            </a:r>
            <a:r>
              <a:rPr lang="en-US" altLang="x-none" dirty="0">
                <a:solidFill>
                  <a:schemeClr val="bg1">
                    <a:lumMod val="75000"/>
                  </a:schemeClr>
                </a:solidFill>
                <a:latin typeface="Consolas" charset="0"/>
              </a:rPr>
              <a:t>, </a:t>
            </a:r>
            <a:r>
              <a:rPr lang="en-US" altLang="x-none" dirty="0" err="1">
                <a:solidFill>
                  <a:schemeClr val="bg1">
                    <a:lumMod val="75000"/>
                  </a:schemeClr>
                </a:solidFill>
                <a:latin typeface="Consolas" charset="0"/>
              </a:rPr>
              <a:t>rectY</a:t>
            </a:r>
            <a:r>
              <a:rPr lang="en-US" altLang="x-none" dirty="0">
                <a:solidFill>
                  <a:schemeClr val="bg1">
                    <a:lumMod val="75000"/>
                  </a:schemeClr>
                </a:solidFill>
                <a:latin typeface="Consolas" charset="0"/>
              </a:rPr>
              <a:t>, SIZE, SIZE);</a:t>
            </a:r>
          </a:p>
          <a:p>
            <a:pPr>
              <a:lnSpc>
                <a:spcPct val="80000"/>
              </a:lnSpc>
              <a:buFontTx/>
              <a:buNone/>
            </a:pPr>
            <a:r>
              <a:rPr lang="en-US" altLang="x-none" dirty="0">
                <a:solidFill>
                  <a:schemeClr val="bg1">
                    <a:lumMod val="75000"/>
                  </a:schemeClr>
                </a:solidFill>
                <a:latin typeface="Consolas" charset="0"/>
              </a:rPr>
              <a:t>    </a:t>
            </a:r>
            <a:r>
              <a:rPr lang="en-US" altLang="x-none" dirty="0" err="1">
                <a:solidFill>
                  <a:schemeClr val="bg1">
                    <a:lumMod val="75000"/>
                  </a:schemeClr>
                </a:solidFill>
                <a:latin typeface="Consolas" charset="0"/>
              </a:rPr>
              <a:t>rect.setFilled</a:t>
            </a:r>
            <a:r>
              <a:rPr lang="en-US" altLang="x-none" dirty="0">
                <a:solidFill>
                  <a:schemeClr val="bg1">
                    <a:lumMod val="75000"/>
                  </a:schemeClr>
                </a:solidFill>
                <a:latin typeface="Consolas" charset="0"/>
              </a:rPr>
              <a:t>(</a:t>
            </a:r>
            <a:r>
              <a:rPr lang="en-US" altLang="x-none" b="1" dirty="0">
                <a:solidFill>
                  <a:schemeClr val="bg1">
                    <a:lumMod val="75000"/>
                  </a:schemeClr>
                </a:solidFill>
                <a:latin typeface="Consolas" charset="0"/>
              </a:rPr>
              <a:t>true</a:t>
            </a:r>
            <a:r>
              <a:rPr lang="en-US" altLang="x-none" dirty="0">
                <a:solidFill>
                  <a:schemeClr val="bg1">
                    <a:lumMod val="75000"/>
                  </a:schemeClr>
                </a:solidFill>
                <a:latin typeface="Consolas" charset="0"/>
              </a:rPr>
              <a:t>);</a:t>
            </a:r>
          </a:p>
          <a:p>
            <a:pPr>
              <a:lnSpc>
                <a:spcPct val="80000"/>
              </a:lnSpc>
              <a:buFontTx/>
              <a:buNone/>
            </a:pPr>
            <a:r>
              <a:rPr lang="en-US" altLang="x-none" dirty="0">
                <a:solidFill>
                  <a:schemeClr val="bg1">
                    <a:lumMod val="75000"/>
                  </a:schemeClr>
                </a:solidFill>
                <a:latin typeface="Consolas" charset="0"/>
              </a:rPr>
              <a:t>    add(</a:t>
            </a:r>
            <a:r>
              <a:rPr lang="en-US" altLang="x-none" dirty="0" err="1">
                <a:solidFill>
                  <a:schemeClr val="bg1">
                    <a:lumMod val="75000"/>
                  </a:schemeClr>
                </a:solidFill>
                <a:latin typeface="Consolas" charset="0"/>
              </a:rPr>
              <a:t>rect</a:t>
            </a:r>
            <a:r>
              <a:rPr lang="en-US" altLang="x-none" dirty="0">
                <a:solidFill>
                  <a:schemeClr val="bg1">
                    <a:lumMod val="75000"/>
                  </a:schemeClr>
                </a:solidFill>
                <a:latin typeface="Consolas" charset="0"/>
              </a:rPr>
              <a:t>);</a:t>
            </a:r>
          </a:p>
          <a:p>
            <a:pPr>
              <a:lnSpc>
                <a:spcPct val="80000"/>
              </a:lnSpc>
              <a:buFontTx/>
              <a:buNone/>
            </a:pPr>
            <a:r>
              <a:rPr lang="en-US" altLang="x-none" dirty="0">
                <a:solidFill>
                  <a:schemeClr val="bg1">
                    <a:lumMod val="75000"/>
                  </a:schemeClr>
                </a:solidFill>
                <a:latin typeface="Consolas" charset="0"/>
              </a:rPr>
              <a:t>}</a:t>
            </a:r>
          </a:p>
        </p:txBody>
      </p:sp>
    </p:spTree>
    <p:extLst>
      <p:ext uri="{BB962C8B-B14F-4D97-AF65-F5344CB8AC3E}">
        <p14:creationId xmlns:p14="http://schemas.microsoft.com/office/powerpoint/2010/main" val="14745630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9346" name="Rectangle 2"/>
          <p:cNvSpPr>
            <a:spLocks noGrp="1" noChangeArrowheads="1"/>
          </p:cNvSpPr>
          <p:nvPr>
            <p:ph type="title"/>
          </p:nvPr>
        </p:nvSpPr>
        <p:spPr/>
        <p:txBody>
          <a:bodyPr/>
          <a:lstStyle/>
          <a:p>
            <a:r>
              <a:rPr lang="en-US" altLang="x-none" dirty="0"/>
              <a:t>Doodler</a:t>
            </a:r>
          </a:p>
        </p:txBody>
      </p:sp>
      <p:sp>
        <p:nvSpPr>
          <p:cNvPr id="1209347" name="Rectangle 3"/>
          <p:cNvSpPr>
            <a:spLocks noGrp="1" noChangeArrowheads="1"/>
          </p:cNvSpPr>
          <p:nvPr>
            <p:ph type="body" idx="1"/>
          </p:nvPr>
        </p:nvSpPr>
        <p:spPr>
          <a:xfrm>
            <a:off x="0" y="1295400"/>
            <a:ext cx="9144000" cy="3753678"/>
          </a:xfrm>
        </p:spPr>
        <p:txBody>
          <a:bodyPr/>
          <a:lstStyle/>
          <a:p>
            <a:pPr>
              <a:lnSpc>
                <a:spcPct val="80000"/>
              </a:lnSpc>
              <a:buFontTx/>
              <a:buNone/>
            </a:pPr>
            <a:r>
              <a:rPr lang="en-US" altLang="x-none" b="1" dirty="0">
                <a:solidFill>
                  <a:schemeClr val="bg1">
                    <a:lumMod val="75000"/>
                  </a:schemeClr>
                </a:solidFill>
                <a:latin typeface="Consolas" charset="0"/>
              </a:rPr>
              <a:t>public</a:t>
            </a:r>
            <a:r>
              <a:rPr lang="en-US" altLang="x-none" dirty="0">
                <a:solidFill>
                  <a:schemeClr val="bg1">
                    <a:lumMod val="75000"/>
                  </a:schemeClr>
                </a:solidFill>
                <a:latin typeface="Consolas" charset="0"/>
              </a:rPr>
              <a:t> </a:t>
            </a:r>
            <a:r>
              <a:rPr lang="en-US" altLang="x-none" b="1" dirty="0">
                <a:solidFill>
                  <a:schemeClr val="bg1">
                    <a:lumMod val="75000"/>
                  </a:schemeClr>
                </a:solidFill>
                <a:latin typeface="Consolas" charset="0"/>
              </a:rPr>
              <a:t>void</a:t>
            </a:r>
            <a:r>
              <a:rPr lang="en-US" altLang="x-none" dirty="0">
                <a:solidFill>
                  <a:schemeClr val="bg1">
                    <a:lumMod val="75000"/>
                  </a:schemeClr>
                </a:solidFill>
                <a:latin typeface="Consolas" charset="0"/>
              </a:rPr>
              <a:t> </a:t>
            </a:r>
            <a:r>
              <a:rPr lang="en-US" altLang="x-none" dirty="0" err="1">
                <a:solidFill>
                  <a:schemeClr val="bg1">
                    <a:lumMod val="75000"/>
                  </a:schemeClr>
                </a:solidFill>
                <a:latin typeface="Consolas" charset="0"/>
              </a:rPr>
              <a:t>mouseDragged</a:t>
            </a:r>
            <a:r>
              <a:rPr lang="en-US" altLang="x-none" dirty="0">
                <a:solidFill>
                  <a:schemeClr val="bg1">
                    <a:lumMod val="75000"/>
                  </a:schemeClr>
                </a:solidFill>
                <a:latin typeface="Consolas" charset="0"/>
              </a:rPr>
              <a:t>(</a:t>
            </a:r>
            <a:r>
              <a:rPr lang="en-US" altLang="x-none" dirty="0" err="1">
                <a:solidFill>
                  <a:schemeClr val="bg1">
                    <a:lumMod val="75000"/>
                  </a:schemeClr>
                </a:solidFill>
                <a:latin typeface="Consolas" charset="0"/>
              </a:rPr>
              <a:t>MouseEvent</a:t>
            </a:r>
            <a:r>
              <a:rPr lang="en-US" altLang="x-none" dirty="0">
                <a:solidFill>
                  <a:schemeClr val="bg1">
                    <a:lumMod val="75000"/>
                  </a:schemeClr>
                </a:solidFill>
                <a:latin typeface="Consolas" charset="0"/>
              </a:rPr>
              <a:t> event) {</a:t>
            </a:r>
          </a:p>
          <a:p>
            <a:pPr>
              <a:lnSpc>
                <a:spcPct val="80000"/>
              </a:lnSpc>
              <a:buFontTx/>
              <a:buNone/>
            </a:pPr>
            <a:r>
              <a:rPr lang="en-US" altLang="x-none" dirty="0">
                <a:solidFill>
                  <a:schemeClr val="bg1">
                    <a:lumMod val="75000"/>
                  </a:schemeClr>
                </a:solidFill>
                <a:latin typeface="Consolas" charset="0"/>
              </a:rPr>
              <a:t>    </a:t>
            </a:r>
            <a:r>
              <a:rPr lang="en-US" altLang="x-none" b="1" dirty="0">
                <a:solidFill>
                  <a:schemeClr val="bg1">
                    <a:lumMod val="75000"/>
                  </a:schemeClr>
                </a:solidFill>
                <a:latin typeface="Consolas" charset="0"/>
              </a:rPr>
              <a:t>double </a:t>
            </a:r>
            <a:r>
              <a:rPr lang="en-US" altLang="x-none" dirty="0" err="1">
                <a:solidFill>
                  <a:schemeClr val="bg1">
                    <a:lumMod val="75000"/>
                  </a:schemeClr>
                </a:solidFill>
                <a:latin typeface="Consolas" charset="0"/>
              </a:rPr>
              <a:t>mouseX</a:t>
            </a:r>
            <a:r>
              <a:rPr lang="en-US" altLang="x-none" dirty="0">
                <a:solidFill>
                  <a:schemeClr val="bg1">
                    <a:lumMod val="75000"/>
                  </a:schemeClr>
                </a:solidFill>
                <a:latin typeface="Consolas" charset="0"/>
              </a:rPr>
              <a:t> = </a:t>
            </a:r>
            <a:r>
              <a:rPr lang="en-US" altLang="x-none" dirty="0" err="1">
                <a:solidFill>
                  <a:schemeClr val="bg1">
                    <a:lumMod val="75000"/>
                  </a:schemeClr>
                </a:solidFill>
                <a:latin typeface="Consolas" charset="0"/>
              </a:rPr>
              <a:t>event.getX</a:t>
            </a:r>
            <a:r>
              <a:rPr lang="en-US" altLang="x-none" dirty="0">
                <a:solidFill>
                  <a:schemeClr val="bg1">
                    <a:lumMod val="75000"/>
                  </a:schemeClr>
                </a:solidFill>
                <a:latin typeface="Consolas" charset="0"/>
              </a:rPr>
              <a:t>();</a:t>
            </a:r>
          </a:p>
          <a:p>
            <a:pPr>
              <a:lnSpc>
                <a:spcPct val="80000"/>
              </a:lnSpc>
              <a:buFontTx/>
              <a:buNone/>
            </a:pPr>
            <a:r>
              <a:rPr lang="en-US" altLang="x-none" dirty="0">
                <a:solidFill>
                  <a:schemeClr val="bg1">
                    <a:lumMod val="75000"/>
                  </a:schemeClr>
                </a:solidFill>
                <a:latin typeface="Consolas" charset="0"/>
              </a:rPr>
              <a:t>    </a:t>
            </a:r>
            <a:r>
              <a:rPr lang="en-US" altLang="x-none" b="1" dirty="0">
                <a:solidFill>
                  <a:schemeClr val="bg1">
                    <a:lumMod val="75000"/>
                  </a:schemeClr>
                </a:solidFill>
                <a:latin typeface="Consolas" charset="0"/>
              </a:rPr>
              <a:t>double</a:t>
            </a:r>
            <a:r>
              <a:rPr lang="en-US" altLang="x-none" dirty="0">
                <a:solidFill>
                  <a:schemeClr val="bg1">
                    <a:lumMod val="75000"/>
                  </a:schemeClr>
                </a:solidFill>
                <a:latin typeface="Consolas" charset="0"/>
              </a:rPr>
              <a:t> </a:t>
            </a:r>
            <a:r>
              <a:rPr lang="en-US" altLang="x-none" dirty="0" err="1">
                <a:solidFill>
                  <a:schemeClr val="bg1">
                    <a:lumMod val="75000"/>
                  </a:schemeClr>
                </a:solidFill>
                <a:latin typeface="Consolas" charset="0"/>
              </a:rPr>
              <a:t>mouseY</a:t>
            </a:r>
            <a:r>
              <a:rPr lang="en-US" altLang="x-none" dirty="0">
                <a:solidFill>
                  <a:schemeClr val="bg1">
                    <a:lumMod val="75000"/>
                  </a:schemeClr>
                </a:solidFill>
                <a:latin typeface="Consolas" charset="0"/>
              </a:rPr>
              <a:t> = </a:t>
            </a:r>
            <a:r>
              <a:rPr lang="en-US" altLang="x-none" dirty="0" err="1">
                <a:solidFill>
                  <a:schemeClr val="bg1">
                    <a:lumMod val="75000"/>
                  </a:schemeClr>
                </a:solidFill>
                <a:latin typeface="Consolas" charset="0"/>
              </a:rPr>
              <a:t>event.getY</a:t>
            </a:r>
            <a:r>
              <a:rPr lang="en-US" altLang="x-none" dirty="0">
                <a:solidFill>
                  <a:schemeClr val="bg1">
                    <a:lumMod val="75000"/>
                  </a:schemeClr>
                </a:solidFill>
                <a:latin typeface="Consolas" charset="0"/>
              </a:rPr>
              <a:t>();</a:t>
            </a:r>
          </a:p>
          <a:p>
            <a:pPr>
              <a:lnSpc>
                <a:spcPct val="80000"/>
              </a:lnSpc>
              <a:buFontTx/>
              <a:buNone/>
            </a:pPr>
            <a:r>
              <a:rPr lang="en-US" altLang="x-none" dirty="0">
                <a:solidFill>
                  <a:schemeClr val="bg1">
                    <a:lumMod val="75000"/>
                  </a:schemeClr>
                </a:solidFill>
                <a:latin typeface="Consolas" charset="0"/>
              </a:rPr>
              <a:t>    </a:t>
            </a:r>
            <a:r>
              <a:rPr lang="en-US" altLang="x-none" b="1" dirty="0">
                <a:solidFill>
                  <a:schemeClr val="bg1">
                    <a:lumMod val="75000"/>
                  </a:schemeClr>
                </a:solidFill>
                <a:latin typeface="Consolas" charset="0"/>
              </a:rPr>
              <a:t>double</a:t>
            </a:r>
            <a:r>
              <a:rPr lang="en-US" altLang="x-none" dirty="0">
                <a:solidFill>
                  <a:schemeClr val="bg1">
                    <a:lumMod val="75000"/>
                  </a:schemeClr>
                </a:solidFill>
                <a:latin typeface="Consolas" charset="0"/>
              </a:rPr>
              <a:t> </a:t>
            </a:r>
            <a:r>
              <a:rPr lang="en-US" altLang="x-none" dirty="0" err="1">
                <a:solidFill>
                  <a:schemeClr val="bg1">
                    <a:lumMod val="75000"/>
                  </a:schemeClr>
                </a:solidFill>
                <a:latin typeface="Consolas" charset="0"/>
              </a:rPr>
              <a:t>rectX</a:t>
            </a:r>
            <a:r>
              <a:rPr lang="en-US" altLang="x-none" dirty="0">
                <a:solidFill>
                  <a:schemeClr val="bg1">
                    <a:lumMod val="75000"/>
                  </a:schemeClr>
                </a:solidFill>
                <a:latin typeface="Consolas" charset="0"/>
              </a:rPr>
              <a:t> = </a:t>
            </a:r>
            <a:r>
              <a:rPr lang="en-US" altLang="x-none" dirty="0" err="1">
                <a:solidFill>
                  <a:schemeClr val="bg1">
                    <a:lumMod val="75000"/>
                  </a:schemeClr>
                </a:solidFill>
                <a:latin typeface="Consolas" charset="0"/>
              </a:rPr>
              <a:t>mouseX</a:t>
            </a:r>
            <a:r>
              <a:rPr lang="en-US" altLang="x-none" dirty="0">
                <a:solidFill>
                  <a:schemeClr val="bg1">
                    <a:lumMod val="75000"/>
                  </a:schemeClr>
                </a:solidFill>
                <a:latin typeface="Consolas" charset="0"/>
              </a:rPr>
              <a:t> </a:t>
            </a:r>
            <a:r>
              <a:rPr lang="mr-IN" altLang="x-none" dirty="0">
                <a:solidFill>
                  <a:schemeClr val="bg1">
                    <a:lumMod val="75000"/>
                  </a:schemeClr>
                </a:solidFill>
                <a:latin typeface="Consolas" charset="0"/>
              </a:rPr>
              <a:t>–</a:t>
            </a:r>
            <a:r>
              <a:rPr lang="en-US" altLang="x-none" dirty="0">
                <a:solidFill>
                  <a:schemeClr val="bg1">
                    <a:lumMod val="75000"/>
                  </a:schemeClr>
                </a:solidFill>
                <a:latin typeface="Consolas" charset="0"/>
              </a:rPr>
              <a:t> </a:t>
            </a:r>
            <a:r>
              <a:rPr lang="en-US" altLang="x-none" i="1" dirty="0">
                <a:solidFill>
                  <a:schemeClr val="bg1">
                    <a:lumMod val="75000"/>
                  </a:schemeClr>
                </a:solidFill>
                <a:latin typeface="Consolas" charset="0"/>
              </a:rPr>
              <a:t>SIZE</a:t>
            </a:r>
            <a:r>
              <a:rPr lang="en-US" altLang="x-none" dirty="0">
                <a:solidFill>
                  <a:schemeClr val="bg1">
                    <a:lumMod val="75000"/>
                  </a:schemeClr>
                </a:solidFill>
                <a:latin typeface="Consolas" charset="0"/>
              </a:rPr>
              <a:t> / 2.0;</a:t>
            </a:r>
          </a:p>
          <a:p>
            <a:pPr>
              <a:lnSpc>
                <a:spcPct val="80000"/>
              </a:lnSpc>
              <a:buFontTx/>
              <a:buNone/>
            </a:pPr>
            <a:r>
              <a:rPr lang="en-US" altLang="x-none" dirty="0">
                <a:solidFill>
                  <a:schemeClr val="bg1">
                    <a:lumMod val="75000"/>
                  </a:schemeClr>
                </a:solidFill>
                <a:latin typeface="Consolas" charset="0"/>
              </a:rPr>
              <a:t>    </a:t>
            </a:r>
            <a:r>
              <a:rPr lang="en-US" altLang="x-none" b="1" dirty="0">
                <a:solidFill>
                  <a:schemeClr val="bg1">
                    <a:lumMod val="75000"/>
                  </a:schemeClr>
                </a:solidFill>
                <a:latin typeface="Consolas" charset="0"/>
              </a:rPr>
              <a:t>double</a:t>
            </a:r>
            <a:r>
              <a:rPr lang="en-US" altLang="x-none" dirty="0">
                <a:solidFill>
                  <a:schemeClr val="bg1">
                    <a:lumMod val="75000"/>
                  </a:schemeClr>
                </a:solidFill>
                <a:latin typeface="Consolas" charset="0"/>
              </a:rPr>
              <a:t> </a:t>
            </a:r>
            <a:r>
              <a:rPr lang="en-US" altLang="x-none" dirty="0" err="1">
                <a:solidFill>
                  <a:schemeClr val="bg1">
                    <a:lumMod val="75000"/>
                  </a:schemeClr>
                </a:solidFill>
                <a:latin typeface="Consolas" charset="0"/>
              </a:rPr>
              <a:t>rectY</a:t>
            </a:r>
            <a:r>
              <a:rPr lang="en-US" altLang="x-none" dirty="0">
                <a:solidFill>
                  <a:schemeClr val="bg1">
                    <a:lumMod val="75000"/>
                  </a:schemeClr>
                </a:solidFill>
                <a:latin typeface="Consolas" charset="0"/>
              </a:rPr>
              <a:t> = </a:t>
            </a:r>
            <a:r>
              <a:rPr lang="en-US" altLang="x-none" dirty="0" err="1">
                <a:solidFill>
                  <a:schemeClr val="bg1">
                    <a:lumMod val="75000"/>
                  </a:schemeClr>
                </a:solidFill>
                <a:latin typeface="Consolas" charset="0"/>
              </a:rPr>
              <a:t>mouseY</a:t>
            </a:r>
            <a:r>
              <a:rPr lang="en-US" altLang="x-none" dirty="0">
                <a:solidFill>
                  <a:schemeClr val="bg1">
                    <a:lumMod val="75000"/>
                  </a:schemeClr>
                </a:solidFill>
                <a:latin typeface="Consolas" charset="0"/>
              </a:rPr>
              <a:t> </a:t>
            </a:r>
            <a:r>
              <a:rPr lang="mr-IN" altLang="x-none" dirty="0">
                <a:solidFill>
                  <a:schemeClr val="bg1">
                    <a:lumMod val="75000"/>
                  </a:schemeClr>
                </a:solidFill>
                <a:latin typeface="Consolas" charset="0"/>
              </a:rPr>
              <a:t>–</a:t>
            </a:r>
            <a:r>
              <a:rPr lang="en-US" altLang="x-none" dirty="0">
                <a:solidFill>
                  <a:schemeClr val="bg1">
                    <a:lumMod val="75000"/>
                  </a:schemeClr>
                </a:solidFill>
                <a:latin typeface="Consolas" charset="0"/>
              </a:rPr>
              <a:t> </a:t>
            </a:r>
            <a:r>
              <a:rPr lang="en-US" altLang="x-none" i="1" dirty="0">
                <a:solidFill>
                  <a:schemeClr val="bg1">
                    <a:lumMod val="75000"/>
                  </a:schemeClr>
                </a:solidFill>
                <a:latin typeface="Consolas" charset="0"/>
              </a:rPr>
              <a:t>SIZE</a:t>
            </a:r>
            <a:r>
              <a:rPr lang="en-US" altLang="x-none" dirty="0">
                <a:solidFill>
                  <a:schemeClr val="bg1">
                    <a:lumMod val="75000"/>
                  </a:schemeClr>
                </a:solidFill>
                <a:latin typeface="Consolas" charset="0"/>
              </a:rPr>
              <a:t> / 2.0;</a:t>
            </a:r>
          </a:p>
          <a:p>
            <a:pPr>
              <a:lnSpc>
                <a:spcPct val="80000"/>
              </a:lnSpc>
              <a:buFontTx/>
              <a:buNone/>
            </a:pPr>
            <a:r>
              <a:rPr lang="en-US" altLang="x-none" dirty="0">
                <a:solidFill>
                  <a:srgbClr val="FF0000"/>
                </a:solidFill>
                <a:latin typeface="Consolas" charset="0"/>
              </a:rPr>
              <a:t>    </a:t>
            </a:r>
            <a:r>
              <a:rPr lang="en-US" altLang="x-none" dirty="0" err="1">
                <a:solidFill>
                  <a:srgbClr val="FF0000"/>
                </a:solidFill>
                <a:latin typeface="Consolas" charset="0"/>
              </a:rPr>
              <a:t>GRect</a:t>
            </a:r>
            <a:r>
              <a:rPr lang="en-US" altLang="x-none" dirty="0">
                <a:solidFill>
                  <a:srgbClr val="FF0000"/>
                </a:solidFill>
                <a:latin typeface="Consolas" charset="0"/>
              </a:rPr>
              <a:t> </a:t>
            </a:r>
            <a:r>
              <a:rPr lang="en-US" altLang="x-none" dirty="0" err="1">
                <a:solidFill>
                  <a:srgbClr val="FF0000"/>
                </a:solidFill>
                <a:latin typeface="Consolas" charset="0"/>
              </a:rPr>
              <a:t>rect</a:t>
            </a:r>
            <a:r>
              <a:rPr lang="en-US" altLang="x-none" dirty="0">
                <a:solidFill>
                  <a:srgbClr val="FF0000"/>
                </a:solidFill>
                <a:latin typeface="Consolas" charset="0"/>
              </a:rPr>
              <a:t> = </a:t>
            </a:r>
            <a:r>
              <a:rPr lang="en-US" altLang="x-none" b="1" dirty="0">
                <a:solidFill>
                  <a:srgbClr val="FF0000"/>
                </a:solidFill>
                <a:latin typeface="Consolas" charset="0"/>
              </a:rPr>
              <a:t>new</a:t>
            </a:r>
            <a:r>
              <a:rPr lang="en-US" altLang="x-none" dirty="0">
                <a:solidFill>
                  <a:srgbClr val="FF0000"/>
                </a:solidFill>
                <a:latin typeface="Consolas" charset="0"/>
              </a:rPr>
              <a:t> </a:t>
            </a:r>
            <a:r>
              <a:rPr lang="en-US" altLang="x-none" dirty="0" err="1">
                <a:solidFill>
                  <a:srgbClr val="FF0000"/>
                </a:solidFill>
                <a:latin typeface="Consolas" charset="0"/>
              </a:rPr>
              <a:t>GRect</a:t>
            </a:r>
            <a:r>
              <a:rPr lang="en-US" altLang="x-none" dirty="0">
                <a:solidFill>
                  <a:srgbClr val="FF0000"/>
                </a:solidFill>
                <a:latin typeface="Consolas" charset="0"/>
              </a:rPr>
              <a:t>(</a:t>
            </a:r>
            <a:r>
              <a:rPr lang="en-US" altLang="x-none" dirty="0" err="1">
                <a:solidFill>
                  <a:srgbClr val="FF0000"/>
                </a:solidFill>
                <a:latin typeface="Consolas" charset="0"/>
              </a:rPr>
              <a:t>rectX</a:t>
            </a:r>
            <a:r>
              <a:rPr lang="en-US" altLang="x-none" dirty="0">
                <a:solidFill>
                  <a:srgbClr val="FF0000"/>
                </a:solidFill>
                <a:latin typeface="Consolas" charset="0"/>
              </a:rPr>
              <a:t>, </a:t>
            </a:r>
            <a:r>
              <a:rPr lang="en-US" altLang="x-none" dirty="0" err="1">
                <a:solidFill>
                  <a:srgbClr val="FF0000"/>
                </a:solidFill>
                <a:latin typeface="Consolas" charset="0"/>
              </a:rPr>
              <a:t>rectY</a:t>
            </a:r>
            <a:r>
              <a:rPr lang="en-US" altLang="x-none" dirty="0">
                <a:solidFill>
                  <a:srgbClr val="FF0000"/>
                </a:solidFill>
                <a:latin typeface="Consolas" charset="0"/>
              </a:rPr>
              <a:t>, SIZE, SIZE);</a:t>
            </a:r>
          </a:p>
          <a:p>
            <a:pPr>
              <a:lnSpc>
                <a:spcPct val="80000"/>
              </a:lnSpc>
              <a:buFontTx/>
              <a:buNone/>
            </a:pPr>
            <a:r>
              <a:rPr lang="en-US" altLang="x-none" dirty="0">
                <a:solidFill>
                  <a:srgbClr val="FF0000"/>
                </a:solidFill>
                <a:latin typeface="Consolas" charset="0"/>
              </a:rPr>
              <a:t>    </a:t>
            </a:r>
            <a:r>
              <a:rPr lang="en-US" altLang="x-none" dirty="0" err="1">
                <a:solidFill>
                  <a:srgbClr val="FF0000"/>
                </a:solidFill>
                <a:latin typeface="Consolas" charset="0"/>
              </a:rPr>
              <a:t>rect.setFilled</a:t>
            </a:r>
            <a:r>
              <a:rPr lang="en-US" altLang="x-none" dirty="0">
                <a:solidFill>
                  <a:srgbClr val="FF0000"/>
                </a:solidFill>
                <a:latin typeface="Consolas" charset="0"/>
              </a:rPr>
              <a:t>(</a:t>
            </a:r>
            <a:r>
              <a:rPr lang="en-US" altLang="x-none" b="1" dirty="0">
                <a:solidFill>
                  <a:srgbClr val="FF0000"/>
                </a:solidFill>
                <a:latin typeface="Consolas" charset="0"/>
              </a:rPr>
              <a:t>true</a:t>
            </a:r>
            <a:r>
              <a:rPr lang="en-US" altLang="x-none" dirty="0">
                <a:solidFill>
                  <a:srgbClr val="FF0000"/>
                </a:solidFill>
                <a:latin typeface="Consolas" charset="0"/>
              </a:rPr>
              <a:t>);</a:t>
            </a:r>
          </a:p>
          <a:p>
            <a:pPr>
              <a:lnSpc>
                <a:spcPct val="80000"/>
              </a:lnSpc>
              <a:buFontTx/>
              <a:buNone/>
            </a:pPr>
            <a:r>
              <a:rPr lang="en-US" altLang="x-none" dirty="0">
                <a:solidFill>
                  <a:srgbClr val="FF0000"/>
                </a:solidFill>
                <a:latin typeface="Consolas" charset="0"/>
              </a:rPr>
              <a:t>    add(</a:t>
            </a:r>
            <a:r>
              <a:rPr lang="en-US" altLang="x-none" dirty="0" err="1">
                <a:solidFill>
                  <a:srgbClr val="FF0000"/>
                </a:solidFill>
                <a:latin typeface="Consolas" charset="0"/>
              </a:rPr>
              <a:t>rect</a:t>
            </a:r>
            <a:r>
              <a:rPr lang="en-US" altLang="x-none" dirty="0">
                <a:solidFill>
                  <a:srgbClr val="FF0000"/>
                </a:solidFill>
                <a:latin typeface="Consolas" charset="0"/>
              </a:rPr>
              <a:t>);</a:t>
            </a:r>
          </a:p>
          <a:p>
            <a:pPr>
              <a:lnSpc>
                <a:spcPct val="80000"/>
              </a:lnSpc>
              <a:buFontTx/>
              <a:buNone/>
            </a:pPr>
            <a:r>
              <a:rPr lang="en-US" altLang="x-none" dirty="0">
                <a:solidFill>
                  <a:schemeClr val="bg1">
                    <a:lumMod val="75000"/>
                  </a:schemeClr>
                </a:solidFill>
                <a:latin typeface="Consolas" charset="0"/>
              </a:rPr>
              <a:t>}</a:t>
            </a:r>
          </a:p>
        </p:txBody>
      </p:sp>
    </p:spTree>
    <p:extLst>
      <p:ext uri="{BB962C8B-B14F-4D97-AF65-F5344CB8AC3E}">
        <p14:creationId xmlns:p14="http://schemas.microsoft.com/office/powerpoint/2010/main" val="19708190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6754" name="Rectangle 2"/>
          <p:cNvSpPr>
            <a:spLocks noGrp="1" noChangeArrowheads="1"/>
          </p:cNvSpPr>
          <p:nvPr>
            <p:ph type="title"/>
          </p:nvPr>
        </p:nvSpPr>
        <p:spPr/>
        <p:txBody>
          <a:bodyPr/>
          <a:lstStyle/>
          <a:p>
            <a:r>
              <a:rPr lang="en-US" altLang="x-none" dirty="0"/>
              <a:t>Recap: Events</a:t>
            </a:r>
          </a:p>
        </p:txBody>
      </p:sp>
      <p:sp>
        <p:nvSpPr>
          <p:cNvPr id="1226755" name="Rectangle 3"/>
          <p:cNvSpPr>
            <a:spLocks noGrp="1" noChangeArrowheads="1"/>
          </p:cNvSpPr>
          <p:nvPr>
            <p:ph type="body" idx="1"/>
          </p:nvPr>
        </p:nvSpPr>
        <p:spPr/>
        <p:txBody>
          <a:bodyPr/>
          <a:lstStyle/>
          <a:p>
            <a:pPr>
              <a:buFontTx/>
              <a:buNone/>
            </a:pPr>
            <a:r>
              <a:rPr lang="en-US" altLang="x-none"/>
              <a:t>1) User performs some action, like moving / clicking the mouse.</a:t>
            </a:r>
          </a:p>
          <a:p>
            <a:pPr>
              <a:buFontTx/>
              <a:buNone/>
            </a:pPr>
            <a:r>
              <a:rPr lang="en-US" altLang="x-none"/>
              <a:t>2) This causes an event to occur.</a:t>
            </a:r>
          </a:p>
          <a:p>
            <a:pPr>
              <a:buFontTx/>
              <a:buNone/>
            </a:pPr>
            <a:r>
              <a:rPr lang="en-US" altLang="x-none"/>
              <a:t>3) Java executes a particular method to handle that event.</a:t>
            </a:r>
          </a:p>
          <a:p>
            <a:pPr>
              <a:buFontTx/>
              <a:buNone/>
            </a:pPr>
            <a:r>
              <a:rPr lang="en-US" altLang="x-none"/>
              <a:t>4) The method's code updates the screen appearance in some way.</a:t>
            </a:r>
          </a:p>
        </p:txBody>
      </p:sp>
      <p:pic>
        <p:nvPicPr>
          <p:cNvPr id="1226756" name="Picture 4" descr="event-diagram"/>
          <p:cNvPicPr>
            <a:picLocks noChangeAspect="1" noChangeArrowheads="1"/>
          </p:cNvPicPr>
          <p:nvPr/>
        </p:nvPicPr>
        <p:blipFill>
          <a:blip r:embed="rId3">
            <a:extLst>
              <a:ext uri="{28A0092B-C50C-407E-A947-70E740481C1C}">
                <a14:useLocalDpi xmlns:a14="http://schemas.microsoft.com/office/drawing/2010/main" val="0"/>
              </a:ext>
            </a:extLst>
          </a:blip>
          <a:srcRect r="6631"/>
          <a:stretch>
            <a:fillRect/>
          </a:stretch>
        </p:blipFill>
        <p:spPr bwMode="auto">
          <a:xfrm>
            <a:off x="1295400" y="3124200"/>
            <a:ext cx="6553200" cy="34686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708988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9346" name="Rectangle 2"/>
          <p:cNvSpPr>
            <a:spLocks noGrp="1" noChangeArrowheads="1"/>
          </p:cNvSpPr>
          <p:nvPr>
            <p:ph type="title"/>
          </p:nvPr>
        </p:nvSpPr>
        <p:spPr/>
        <p:txBody>
          <a:bodyPr/>
          <a:lstStyle/>
          <a:p>
            <a:r>
              <a:rPr lang="en-US" altLang="x-none" dirty="0"/>
              <a:t>Revisiting Doodler</a:t>
            </a:r>
          </a:p>
        </p:txBody>
      </p:sp>
      <p:sp>
        <p:nvSpPr>
          <p:cNvPr id="1209347" name="Rectangle 3"/>
          <p:cNvSpPr>
            <a:spLocks noGrp="1" noChangeArrowheads="1"/>
          </p:cNvSpPr>
          <p:nvPr>
            <p:ph type="body" idx="1"/>
          </p:nvPr>
        </p:nvSpPr>
        <p:spPr>
          <a:xfrm>
            <a:off x="0" y="1295400"/>
            <a:ext cx="9144000" cy="3753678"/>
          </a:xfrm>
        </p:spPr>
        <p:txBody>
          <a:bodyPr/>
          <a:lstStyle/>
          <a:p>
            <a:pPr>
              <a:lnSpc>
                <a:spcPct val="80000"/>
              </a:lnSpc>
              <a:buFontTx/>
              <a:buNone/>
            </a:pPr>
            <a:r>
              <a:rPr lang="en-US" altLang="x-none" b="1" dirty="0">
                <a:solidFill>
                  <a:srgbClr val="7030A0"/>
                </a:solidFill>
                <a:latin typeface="Consolas" charset="0"/>
              </a:rPr>
              <a:t>public</a:t>
            </a:r>
            <a:r>
              <a:rPr lang="en-US" altLang="x-none" dirty="0">
                <a:latin typeface="Consolas" charset="0"/>
              </a:rPr>
              <a:t> </a:t>
            </a:r>
            <a:r>
              <a:rPr lang="en-US" altLang="x-none" b="1" dirty="0">
                <a:solidFill>
                  <a:srgbClr val="7030A0"/>
                </a:solidFill>
                <a:latin typeface="Consolas" charset="0"/>
              </a:rPr>
              <a:t>void</a:t>
            </a:r>
            <a:r>
              <a:rPr lang="en-US" altLang="x-none" dirty="0">
                <a:latin typeface="Consolas" charset="0"/>
              </a:rPr>
              <a:t> </a:t>
            </a:r>
            <a:r>
              <a:rPr lang="en-US" altLang="x-none" dirty="0" err="1">
                <a:latin typeface="Consolas" charset="0"/>
              </a:rPr>
              <a:t>mouseDragged</a:t>
            </a:r>
            <a:r>
              <a:rPr lang="en-US" altLang="x-none" dirty="0">
                <a:latin typeface="Consolas" charset="0"/>
              </a:rPr>
              <a:t>(</a:t>
            </a:r>
            <a:r>
              <a:rPr lang="en-US" altLang="x-none" dirty="0" err="1">
                <a:latin typeface="Consolas" charset="0"/>
              </a:rPr>
              <a:t>MouseEvent</a:t>
            </a:r>
            <a:r>
              <a:rPr lang="en-US" altLang="x-none" dirty="0">
                <a:latin typeface="Consolas" charset="0"/>
              </a:rPr>
              <a:t> event) {</a:t>
            </a:r>
          </a:p>
          <a:p>
            <a:pPr>
              <a:lnSpc>
                <a:spcPct val="80000"/>
              </a:lnSpc>
              <a:buFontTx/>
              <a:buNone/>
            </a:pPr>
            <a:r>
              <a:rPr lang="en-US" altLang="x-none" dirty="0">
                <a:solidFill>
                  <a:srgbClr val="00B050"/>
                </a:solidFill>
                <a:latin typeface="Consolas" charset="0"/>
              </a:rPr>
              <a:t>    </a:t>
            </a:r>
            <a:r>
              <a:rPr lang="en-US" altLang="x-none" b="1" dirty="0">
                <a:solidFill>
                  <a:srgbClr val="7030A0"/>
                </a:solidFill>
                <a:latin typeface="Consolas" charset="0"/>
              </a:rPr>
              <a:t>double </a:t>
            </a:r>
            <a:r>
              <a:rPr lang="en-US" altLang="x-none" dirty="0" err="1">
                <a:latin typeface="Consolas" charset="0"/>
              </a:rPr>
              <a:t>mouseX</a:t>
            </a:r>
            <a:r>
              <a:rPr lang="en-US" altLang="x-none" dirty="0">
                <a:latin typeface="Consolas" charset="0"/>
              </a:rPr>
              <a:t> = </a:t>
            </a:r>
            <a:r>
              <a:rPr lang="en-US" altLang="x-none" dirty="0" err="1">
                <a:latin typeface="Consolas" charset="0"/>
              </a:rPr>
              <a:t>event.getX</a:t>
            </a:r>
            <a:r>
              <a:rPr lang="en-US" altLang="x-none" dirty="0">
                <a:latin typeface="Consolas" charset="0"/>
              </a:rPr>
              <a:t>();</a:t>
            </a:r>
          </a:p>
          <a:p>
            <a:pPr>
              <a:lnSpc>
                <a:spcPct val="80000"/>
              </a:lnSpc>
              <a:buFontTx/>
              <a:buNone/>
            </a:pPr>
            <a:r>
              <a:rPr lang="en-US" altLang="x-none" dirty="0">
                <a:latin typeface="Consolas" charset="0"/>
              </a:rPr>
              <a:t>    </a:t>
            </a:r>
            <a:r>
              <a:rPr lang="en-US" altLang="x-none" b="1" dirty="0">
                <a:solidFill>
                  <a:srgbClr val="7030A0"/>
                </a:solidFill>
                <a:latin typeface="Consolas" charset="0"/>
              </a:rPr>
              <a:t>double</a:t>
            </a:r>
            <a:r>
              <a:rPr lang="en-US" altLang="x-none" dirty="0">
                <a:solidFill>
                  <a:srgbClr val="7030A0"/>
                </a:solidFill>
                <a:latin typeface="Consolas" charset="0"/>
              </a:rPr>
              <a:t> </a:t>
            </a:r>
            <a:r>
              <a:rPr lang="en-US" altLang="x-none" dirty="0" err="1">
                <a:latin typeface="Consolas" charset="0"/>
              </a:rPr>
              <a:t>mouseY</a:t>
            </a:r>
            <a:r>
              <a:rPr lang="en-US" altLang="x-none" dirty="0">
                <a:latin typeface="Consolas" charset="0"/>
              </a:rPr>
              <a:t> = </a:t>
            </a:r>
            <a:r>
              <a:rPr lang="en-US" altLang="x-none" dirty="0" err="1">
                <a:latin typeface="Consolas" charset="0"/>
              </a:rPr>
              <a:t>event.getY</a:t>
            </a:r>
            <a:r>
              <a:rPr lang="en-US" altLang="x-none" dirty="0">
                <a:latin typeface="Consolas" charset="0"/>
              </a:rPr>
              <a:t>();</a:t>
            </a:r>
          </a:p>
          <a:p>
            <a:pPr>
              <a:lnSpc>
                <a:spcPct val="80000"/>
              </a:lnSpc>
              <a:buFontTx/>
              <a:buNone/>
            </a:pPr>
            <a:r>
              <a:rPr lang="en-US" altLang="x-none" dirty="0">
                <a:latin typeface="Consolas" charset="0"/>
              </a:rPr>
              <a:t>    </a:t>
            </a:r>
            <a:r>
              <a:rPr lang="en-US" altLang="x-none" b="1" dirty="0">
                <a:solidFill>
                  <a:srgbClr val="7030A0"/>
                </a:solidFill>
                <a:latin typeface="Consolas" charset="0"/>
              </a:rPr>
              <a:t>double</a:t>
            </a:r>
            <a:r>
              <a:rPr lang="en-US" altLang="x-none" dirty="0">
                <a:solidFill>
                  <a:srgbClr val="7030A0"/>
                </a:solidFill>
                <a:latin typeface="Consolas" charset="0"/>
              </a:rPr>
              <a:t> </a:t>
            </a:r>
            <a:r>
              <a:rPr lang="en-US" altLang="x-none" dirty="0" err="1">
                <a:latin typeface="Consolas" charset="0"/>
              </a:rPr>
              <a:t>rectX</a:t>
            </a:r>
            <a:r>
              <a:rPr lang="en-US" altLang="x-none" dirty="0">
                <a:latin typeface="Consolas" charset="0"/>
              </a:rPr>
              <a:t> = </a:t>
            </a:r>
            <a:r>
              <a:rPr lang="en-US" altLang="x-none" dirty="0" err="1">
                <a:latin typeface="Consolas" charset="0"/>
              </a:rPr>
              <a:t>mouseX</a:t>
            </a:r>
            <a:r>
              <a:rPr lang="en-US" altLang="x-none" dirty="0">
                <a:latin typeface="Consolas" charset="0"/>
              </a:rPr>
              <a:t> </a:t>
            </a:r>
            <a:r>
              <a:rPr lang="mr-IN" altLang="x-none" dirty="0">
                <a:latin typeface="Consolas" charset="0"/>
              </a:rPr>
              <a:t>–</a:t>
            </a:r>
            <a:r>
              <a:rPr lang="en-US" altLang="x-none" dirty="0">
                <a:latin typeface="Consolas" charset="0"/>
              </a:rPr>
              <a:t> </a:t>
            </a:r>
            <a:r>
              <a:rPr lang="en-US" altLang="x-none" i="1" dirty="0">
                <a:solidFill>
                  <a:srgbClr val="0070C0"/>
                </a:solidFill>
                <a:latin typeface="Consolas" charset="0"/>
              </a:rPr>
              <a:t>SIZE</a:t>
            </a:r>
            <a:r>
              <a:rPr lang="en-US" altLang="x-none" dirty="0">
                <a:solidFill>
                  <a:srgbClr val="0070C0"/>
                </a:solidFill>
                <a:latin typeface="Consolas" charset="0"/>
              </a:rPr>
              <a:t> </a:t>
            </a:r>
            <a:r>
              <a:rPr lang="en-US" altLang="x-none" dirty="0">
                <a:latin typeface="Consolas" charset="0"/>
              </a:rPr>
              <a:t>/ 2.0;</a:t>
            </a:r>
          </a:p>
          <a:p>
            <a:pPr>
              <a:lnSpc>
                <a:spcPct val="80000"/>
              </a:lnSpc>
              <a:buFontTx/>
              <a:buNone/>
            </a:pPr>
            <a:r>
              <a:rPr lang="en-US" altLang="x-none" dirty="0">
                <a:latin typeface="Consolas" charset="0"/>
              </a:rPr>
              <a:t>    </a:t>
            </a:r>
            <a:r>
              <a:rPr lang="en-US" altLang="x-none" b="1" dirty="0">
                <a:solidFill>
                  <a:srgbClr val="7030A0"/>
                </a:solidFill>
                <a:latin typeface="Consolas" charset="0"/>
              </a:rPr>
              <a:t>double</a:t>
            </a:r>
            <a:r>
              <a:rPr lang="en-US" altLang="x-none" dirty="0">
                <a:solidFill>
                  <a:srgbClr val="7030A0"/>
                </a:solidFill>
                <a:latin typeface="Consolas" charset="0"/>
              </a:rPr>
              <a:t> </a:t>
            </a:r>
            <a:r>
              <a:rPr lang="en-US" altLang="x-none" dirty="0" err="1">
                <a:latin typeface="Consolas" charset="0"/>
              </a:rPr>
              <a:t>rectY</a:t>
            </a:r>
            <a:r>
              <a:rPr lang="en-US" altLang="x-none" dirty="0">
                <a:latin typeface="Consolas" charset="0"/>
              </a:rPr>
              <a:t> = </a:t>
            </a:r>
            <a:r>
              <a:rPr lang="en-US" altLang="x-none" dirty="0" err="1">
                <a:latin typeface="Consolas" charset="0"/>
              </a:rPr>
              <a:t>mouseY</a:t>
            </a:r>
            <a:r>
              <a:rPr lang="en-US" altLang="x-none" dirty="0">
                <a:latin typeface="Consolas" charset="0"/>
              </a:rPr>
              <a:t> </a:t>
            </a:r>
            <a:r>
              <a:rPr lang="mr-IN" altLang="x-none" dirty="0">
                <a:latin typeface="Consolas" charset="0"/>
              </a:rPr>
              <a:t>–</a:t>
            </a:r>
            <a:r>
              <a:rPr lang="en-US" altLang="x-none" dirty="0">
                <a:latin typeface="Consolas" charset="0"/>
              </a:rPr>
              <a:t> </a:t>
            </a:r>
            <a:r>
              <a:rPr lang="en-US" altLang="x-none" i="1" dirty="0">
                <a:solidFill>
                  <a:srgbClr val="0070C0"/>
                </a:solidFill>
                <a:latin typeface="Consolas" charset="0"/>
              </a:rPr>
              <a:t>SIZE</a:t>
            </a:r>
            <a:r>
              <a:rPr lang="en-US" altLang="x-none" dirty="0">
                <a:solidFill>
                  <a:srgbClr val="0070C0"/>
                </a:solidFill>
                <a:latin typeface="Consolas" charset="0"/>
              </a:rPr>
              <a:t> </a:t>
            </a:r>
            <a:r>
              <a:rPr lang="en-US" altLang="x-none" dirty="0">
                <a:latin typeface="Consolas" charset="0"/>
              </a:rPr>
              <a:t>/ 2.0;</a:t>
            </a:r>
          </a:p>
          <a:p>
            <a:pPr>
              <a:lnSpc>
                <a:spcPct val="80000"/>
              </a:lnSpc>
              <a:buFontTx/>
              <a:buNone/>
            </a:pPr>
            <a:r>
              <a:rPr lang="en-US" altLang="x-none" dirty="0">
                <a:latin typeface="Consolas" charset="0"/>
              </a:rPr>
              <a:t>    </a:t>
            </a:r>
            <a:r>
              <a:rPr lang="en-US" altLang="x-none" dirty="0" err="1">
                <a:latin typeface="Consolas" charset="0"/>
              </a:rPr>
              <a:t>GRect</a:t>
            </a:r>
            <a:r>
              <a:rPr lang="en-US" altLang="x-none" dirty="0">
                <a:latin typeface="Consolas" charset="0"/>
              </a:rPr>
              <a:t> </a:t>
            </a:r>
            <a:r>
              <a:rPr lang="en-US" altLang="x-none" dirty="0" err="1">
                <a:latin typeface="Consolas" charset="0"/>
              </a:rPr>
              <a:t>rect</a:t>
            </a:r>
            <a:r>
              <a:rPr lang="en-US" altLang="x-none" dirty="0">
                <a:latin typeface="Consolas" charset="0"/>
              </a:rPr>
              <a:t> = </a:t>
            </a:r>
            <a:r>
              <a:rPr lang="en-US" altLang="x-none" b="1" dirty="0">
                <a:solidFill>
                  <a:srgbClr val="7030A0"/>
                </a:solidFill>
                <a:latin typeface="Consolas" charset="0"/>
              </a:rPr>
              <a:t>new</a:t>
            </a:r>
            <a:r>
              <a:rPr lang="en-US" altLang="x-none" dirty="0">
                <a:solidFill>
                  <a:srgbClr val="7030A0"/>
                </a:solidFill>
                <a:latin typeface="Consolas" charset="0"/>
              </a:rPr>
              <a:t> </a:t>
            </a:r>
            <a:r>
              <a:rPr lang="en-US" altLang="x-none" dirty="0" err="1">
                <a:latin typeface="Consolas" charset="0"/>
              </a:rPr>
              <a:t>GRect</a:t>
            </a:r>
            <a:r>
              <a:rPr lang="en-US" altLang="x-none" dirty="0">
                <a:latin typeface="Consolas" charset="0"/>
              </a:rPr>
              <a:t>(</a:t>
            </a:r>
            <a:r>
              <a:rPr lang="en-US" altLang="x-none" dirty="0" err="1">
                <a:latin typeface="Consolas" charset="0"/>
              </a:rPr>
              <a:t>rectX</a:t>
            </a:r>
            <a:r>
              <a:rPr lang="en-US" altLang="x-none" dirty="0">
                <a:latin typeface="Consolas" charset="0"/>
              </a:rPr>
              <a:t>, </a:t>
            </a:r>
            <a:r>
              <a:rPr lang="en-US" altLang="x-none" dirty="0" err="1">
                <a:latin typeface="Consolas" charset="0"/>
              </a:rPr>
              <a:t>rectY</a:t>
            </a:r>
            <a:r>
              <a:rPr lang="en-US" altLang="x-none" dirty="0">
                <a:latin typeface="Consolas" charset="0"/>
              </a:rPr>
              <a:t>, SIZE, SIZE);</a:t>
            </a:r>
          </a:p>
          <a:p>
            <a:pPr>
              <a:lnSpc>
                <a:spcPct val="80000"/>
              </a:lnSpc>
              <a:buFontTx/>
              <a:buNone/>
            </a:pPr>
            <a:r>
              <a:rPr lang="en-US" altLang="x-none" dirty="0">
                <a:latin typeface="Consolas" charset="0"/>
              </a:rPr>
              <a:t>    </a:t>
            </a:r>
            <a:r>
              <a:rPr lang="en-US" altLang="x-none" dirty="0" err="1">
                <a:latin typeface="Consolas" charset="0"/>
              </a:rPr>
              <a:t>rect.setFilled</a:t>
            </a:r>
            <a:r>
              <a:rPr lang="en-US" altLang="x-none" dirty="0">
                <a:latin typeface="Consolas" charset="0"/>
              </a:rPr>
              <a:t>(</a:t>
            </a:r>
            <a:r>
              <a:rPr lang="en-US" altLang="x-none" b="1" dirty="0">
                <a:solidFill>
                  <a:srgbClr val="7030A0"/>
                </a:solidFill>
                <a:latin typeface="Consolas" charset="0"/>
              </a:rPr>
              <a:t>true</a:t>
            </a:r>
            <a:r>
              <a:rPr lang="en-US" altLang="x-none" dirty="0">
                <a:latin typeface="Consolas" charset="0"/>
              </a:rPr>
              <a:t>);</a:t>
            </a:r>
          </a:p>
          <a:p>
            <a:pPr>
              <a:lnSpc>
                <a:spcPct val="80000"/>
              </a:lnSpc>
              <a:buFontTx/>
              <a:buNone/>
            </a:pPr>
            <a:r>
              <a:rPr lang="en-US" altLang="x-none" dirty="0">
                <a:latin typeface="Consolas" charset="0"/>
              </a:rPr>
              <a:t>    add(</a:t>
            </a:r>
            <a:r>
              <a:rPr lang="en-US" altLang="x-none" dirty="0" err="1">
                <a:latin typeface="Consolas" charset="0"/>
              </a:rPr>
              <a:t>rect</a:t>
            </a:r>
            <a:r>
              <a:rPr lang="en-US" altLang="x-none" dirty="0">
                <a:latin typeface="Consolas" charset="0"/>
              </a:rPr>
              <a:t>);</a:t>
            </a:r>
          </a:p>
          <a:p>
            <a:pPr>
              <a:lnSpc>
                <a:spcPct val="80000"/>
              </a:lnSpc>
              <a:buFontTx/>
              <a:buNone/>
            </a:pPr>
            <a:r>
              <a:rPr lang="en-US" altLang="x-none" dirty="0">
                <a:latin typeface="Consolas" charset="0"/>
              </a:rPr>
              <a:t>}</a:t>
            </a:r>
          </a:p>
        </p:txBody>
      </p:sp>
      <p:sp>
        <p:nvSpPr>
          <p:cNvPr id="2" name="TextBox 1"/>
          <p:cNvSpPr txBox="1"/>
          <p:nvPr/>
        </p:nvSpPr>
        <p:spPr>
          <a:xfrm>
            <a:off x="0" y="5201478"/>
            <a:ext cx="9144000" cy="1077218"/>
          </a:xfrm>
          <a:prstGeom prst="rect">
            <a:avLst/>
          </a:prstGeom>
          <a:noFill/>
        </p:spPr>
        <p:txBody>
          <a:bodyPr wrap="square" rtlCol="0">
            <a:spAutoFit/>
          </a:bodyPr>
          <a:lstStyle/>
          <a:p>
            <a:pPr algn="ctr"/>
            <a:r>
              <a:rPr lang="en-US" sz="3200" dirty="0">
                <a:solidFill>
                  <a:srgbClr val="0070C0"/>
                </a:solidFill>
              </a:rPr>
              <a:t>What if we wanted the </a:t>
            </a:r>
            <a:r>
              <a:rPr lang="en-US" sz="3200" i="1" dirty="0">
                <a:solidFill>
                  <a:srgbClr val="0070C0"/>
                </a:solidFill>
              </a:rPr>
              <a:t>same</a:t>
            </a:r>
            <a:r>
              <a:rPr lang="en-US" sz="3200" dirty="0">
                <a:solidFill>
                  <a:srgbClr val="0070C0"/>
                </a:solidFill>
              </a:rPr>
              <a:t> </a:t>
            </a:r>
            <a:r>
              <a:rPr lang="en-US" sz="3200" dirty="0" err="1">
                <a:solidFill>
                  <a:srgbClr val="0070C0"/>
                </a:solidFill>
              </a:rPr>
              <a:t>GRect</a:t>
            </a:r>
            <a:r>
              <a:rPr lang="en-US" sz="3200" dirty="0">
                <a:solidFill>
                  <a:srgbClr val="0070C0"/>
                </a:solidFill>
              </a:rPr>
              <a:t> to track the mouse, instead of making a new one each time?</a:t>
            </a:r>
          </a:p>
        </p:txBody>
      </p:sp>
    </p:spTree>
    <p:extLst>
      <p:ext uri="{BB962C8B-B14F-4D97-AF65-F5344CB8AC3E}">
        <p14:creationId xmlns:p14="http://schemas.microsoft.com/office/powerpoint/2010/main" val="342914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Plan for Today</a:t>
            </a:r>
          </a:p>
        </p:txBody>
      </p:sp>
      <p:sp>
        <p:nvSpPr>
          <p:cNvPr id="3" name="Content Placeholder 2"/>
          <p:cNvSpPr>
            <a:spLocks noGrp="1"/>
          </p:cNvSpPr>
          <p:nvPr>
            <p:ph idx="1"/>
          </p:nvPr>
        </p:nvSpPr>
        <p:spPr/>
        <p:txBody>
          <a:bodyPr/>
          <a:lstStyle/>
          <a:p>
            <a:r>
              <a:rPr lang="en-US" sz="3600" dirty="0">
                <a:solidFill>
                  <a:schemeClr val="bg1">
                    <a:lumMod val="85000"/>
                  </a:schemeClr>
                </a:solidFill>
              </a:rPr>
              <a:t>Event-driven programming</a:t>
            </a:r>
          </a:p>
          <a:p>
            <a:r>
              <a:rPr lang="en-US" sz="3600" i="1" dirty="0">
                <a:solidFill>
                  <a:schemeClr val="bg1">
                    <a:lumMod val="85000"/>
                  </a:schemeClr>
                </a:solidFill>
              </a:rPr>
              <a:t>Demo:</a:t>
            </a:r>
            <a:r>
              <a:rPr lang="en-US" sz="3600" dirty="0">
                <a:solidFill>
                  <a:schemeClr val="bg1">
                    <a:lumMod val="85000"/>
                  </a:schemeClr>
                </a:solidFill>
              </a:rPr>
              <a:t> Click for Daisies</a:t>
            </a:r>
          </a:p>
          <a:p>
            <a:r>
              <a:rPr lang="en-US" sz="3600" i="1" dirty="0">
                <a:solidFill>
                  <a:schemeClr val="bg1">
                    <a:lumMod val="85000"/>
                  </a:schemeClr>
                </a:solidFill>
              </a:rPr>
              <a:t>Demo:</a:t>
            </a:r>
            <a:r>
              <a:rPr lang="en-US" sz="3600" dirty="0">
                <a:solidFill>
                  <a:schemeClr val="bg1">
                    <a:lumMod val="85000"/>
                  </a:schemeClr>
                </a:solidFill>
              </a:rPr>
              <a:t> Doodler</a:t>
            </a:r>
          </a:p>
          <a:p>
            <a:r>
              <a:rPr lang="en-US" sz="3600" b="1" dirty="0"/>
              <a:t>Instance Variables</a:t>
            </a:r>
          </a:p>
          <a:p>
            <a:r>
              <a:rPr lang="en-US" sz="3600" b="1" dirty="0">
                <a:solidFill>
                  <a:schemeClr val="bg1">
                    <a:lumMod val="85000"/>
                  </a:schemeClr>
                </a:solidFill>
                <a:latin typeface="Consolas" panose="020B0609020204030204" pitchFamily="49" charset="0"/>
                <a:cs typeface="Consolas" panose="020B0609020204030204" pitchFamily="49" charset="0"/>
              </a:rPr>
              <a:t>null</a:t>
            </a:r>
            <a:r>
              <a:rPr lang="en-US" sz="3600" dirty="0">
                <a:solidFill>
                  <a:schemeClr val="bg1">
                    <a:lumMod val="85000"/>
                  </a:schemeClr>
                </a:solidFill>
              </a:rPr>
              <a:t> and </a:t>
            </a:r>
            <a:r>
              <a:rPr lang="en-US" sz="3600" b="1" dirty="0" err="1">
                <a:solidFill>
                  <a:schemeClr val="bg1">
                    <a:lumMod val="85000"/>
                  </a:schemeClr>
                </a:solidFill>
                <a:latin typeface="Consolas" panose="020B0609020204030204" pitchFamily="49" charset="0"/>
                <a:cs typeface="Consolas" panose="020B0609020204030204" pitchFamily="49" charset="0"/>
              </a:rPr>
              <a:t>getElementAt</a:t>
            </a:r>
            <a:endParaRPr lang="en-US" sz="3600" b="1" dirty="0">
              <a:solidFill>
                <a:schemeClr val="bg1">
                  <a:lumMod val="85000"/>
                </a:schemeClr>
              </a:solidFill>
              <a:latin typeface="Consolas" panose="020B0609020204030204" pitchFamily="49" charset="0"/>
              <a:cs typeface="Consolas" panose="020B0609020204030204" pitchFamily="49" charset="0"/>
            </a:endParaRPr>
          </a:p>
          <a:p>
            <a:r>
              <a:rPr lang="en-US" sz="3600" i="1" dirty="0">
                <a:solidFill>
                  <a:schemeClr val="bg1">
                    <a:lumMod val="85000"/>
                  </a:schemeClr>
                </a:solidFill>
              </a:rPr>
              <a:t>Demo:</a:t>
            </a:r>
            <a:r>
              <a:rPr lang="en-US" sz="3600" dirty="0">
                <a:solidFill>
                  <a:schemeClr val="bg1">
                    <a:lumMod val="85000"/>
                  </a:schemeClr>
                </a:solidFill>
              </a:rPr>
              <a:t> Whack-a-Mole</a:t>
            </a:r>
            <a:endParaRPr lang="en-US" sz="3600" i="1" dirty="0">
              <a:solidFill>
                <a:schemeClr val="bg1">
                  <a:lumMod val="85000"/>
                </a:schemeClr>
              </a:solidFill>
            </a:endParaRPr>
          </a:p>
        </p:txBody>
      </p:sp>
    </p:spTree>
    <p:extLst>
      <p:ext uri="{BB962C8B-B14F-4D97-AF65-F5344CB8AC3E}">
        <p14:creationId xmlns:p14="http://schemas.microsoft.com/office/powerpoint/2010/main" val="39484724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Learning Goals</a:t>
            </a:r>
          </a:p>
        </p:txBody>
      </p:sp>
      <p:sp>
        <p:nvSpPr>
          <p:cNvPr id="3" name="Content Placeholder 2"/>
          <p:cNvSpPr>
            <a:spLocks noGrp="1"/>
          </p:cNvSpPr>
          <p:nvPr>
            <p:ph idx="1"/>
          </p:nvPr>
        </p:nvSpPr>
        <p:spPr/>
        <p:txBody>
          <a:bodyPr/>
          <a:lstStyle/>
          <a:p>
            <a:r>
              <a:rPr lang="en-US" sz="2500" dirty="0"/>
              <a:t>Learn to respond to mouse events in </a:t>
            </a:r>
            <a:r>
              <a:rPr lang="en-US" sz="2500" b="1" dirty="0" err="1">
                <a:latin typeface="Consolas" charset="0"/>
                <a:ea typeface="Consolas" charset="0"/>
                <a:cs typeface="Consolas" charset="0"/>
              </a:rPr>
              <a:t>GraphicsProgram</a:t>
            </a:r>
            <a:r>
              <a:rPr lang="en-US" sz="2500" dirty="0" err="1">
                <a:latin typeface="Consolas" charset="0"/>
                <a:ea typeface="Consolas" charset="0"/>
                <a:cs typeface="Consolas" charset="0"/>
              </a:rPr>
              <a:t>s</a:t>
            </a:r>
            <a:endParaRPr lang="en-US" sz="2500" dirty="0">
              <a:ea typeface="Consolas" charset="0"/>
              <a:cs typeface="Consolas" charset="0"/>
            </a:endParaRPr>
          </a:p>
          <a:p>
            <a:r>
              <a:rPr lang="en-US" sz="2500" dirty="0"/>
              <a:t>Learn to use </a:t>
            </a:r>
            <a:r>
              <a:rPr lang="en-US" sz="2500" i="1" dirty="0"/>
              <a:t>instance variables </a:t>
            </a:r>
            <a:r>
              <a:rPr lang="en-US" sz="2500" dirty="0"/>
              <a:t>to store information outside of methods</a:t>
            </a:r>
          </a:p>
        </p:txBody>
      </p:sp>
      <p:pic>
        <p:nvPicPr>
          <p:cNvPr id="5" name="Picture 4">
            <a:extLst>
              <a:ext uri="{FF2B5EF4-FFF2-40B4-BE49-F238E27FC236}">
                <a16:creationId xmlns:a16="http://schemas.microsoft.com/office/drawing/2014/main" id="{21657191-8580-844B-88A7-219FDC144B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36887" y="2811918"/>
            <a:ext cx="5070225" cy="3665082"/>
          </a:xfrm>
          <a:prstGeom prst="rect">
            <a:avLst/>
          </a:prstGeom>
        </p:spPr>
      </p:pic>
    </p:spTree>
    <p:extLst>
      <p:ext uri="{BB962C8B-B14F-4D97-AF65-F5344CB8AC3E}">
        <p14:creationId xmlns:p14="http://schemas.microsoft.com/office/powerpoint/2010/main" val="56728468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3618" name="Rectangle 2"/>
          <p:cNvSpPr>
            <a:spLocks noGrp="1" noChangeArrowheads="1"/>
          </p:cNvSpPr>
          <p:nvPr>
            <p:ph type="title"/>
          </p:nvPr>
        </p:nvSpPr>
        <p:spPr/>
        <p:txBody>
          <a:bodyPr/>
          <a:lstStyle/>
          <a:p>
            <a:r>
              <a:rPr lang="en-US" altLang="x-none" dirty="0"/>
              <a:t>Instance Variables</a:t>
            </a:r>
          </a:p>
        </p:txBody>
      </p:sp>
      <p:sp>
        <p:nvSpPr>
          <p:cNvPr id="1263619" name="Rectangle 3"/>
          <p:cNvSpPr>
            <a:spLocks noGrp="1" noChangeArrowheads="1"/>
          </p:cNvSpPr>
          <p:nvPr>
            <p:ph type="body" idx="1"/>
          </p:nvPr>
        </p:nvSpPr>
        <p:spPr/>
        <p:txBody>
          <a:bodyPr/>
          <a:lstStyle/>
          <a:p>
            <a:pPr>
              <a:buFontTx/>
              <a:buNone/>
            </a:pPr>
            <a:r>
              <a:rPr lang="en-US" altLang="x-none" sz="2200" dirty="0">
                <a:latin typeface="Consolas" charset="0"/>
              </a:rPr>
              <a:t>  private </a:t>
            </a:r>
            <a:r>
              <a:rPr lang="en-US" altLang="x-none" sz="2200" b="1" i="1" dirty="0">
                <a:latin typeface="Consolas" charset="0"/>
              </a:rPr>
              <a:t>type name</a:t>
            </a:r>
            <a:r>
              <a:rPr lang="en-US" altLang="x-none" sz="2200" dirty="0">
                <a:latin typeface="Consolas" charset="0"/>
              </a:rPr>
              <a:t>;  </a:t>
            </a:r>
            <a:r>
              <a:rPr lang="en-US" altLang="x-none" sz="2200" dirty="0">
                <a:solidFill>
                  <a:srgbClr val="008000"/>
                </a:solidFill>
                <a:latin typeface="Consolas" charset="0"/>
              </a:rPr>
              <a:t>// declared outside of any method</a:t>
            </a:r>
          </a:p>
          <a:p>
            <a:endParaRPr lang="en-US" altLang="x-none" sz="2200" b="1" dirty="0">
              <a:latin typeface="Consolas" charset="0"/>
            </a:endParaRPr>
          </a:p>
          <a:p>
            <a:r>
              <a:rPr lang="en-US" altLang="x-none" b="1" dirty="0"/>
              <a:t>Instance variable</a:t>
            </a:r>
            <a:r>
              <a:rPr lang="en-US" altLang="x-none" dirty="0"/>
              <a:t>: A variable that lives outside of any method.</a:t>
            </a:r>
          </a:p>
          <a:p>
            <a:pPr lvl="1"/>
            <a:r>
              <a:rPr lang="en-US" altLang="x-none" dirty="0"/>
              <a:t>The </a:t>
            </a:r>
            <a:r>
              <a:rPr lang="en-US" altLang="x-none" i="1" dirty="0"/>
              <a:t>scope</a:t>
            </a:r>
            <a:r>
              <a:rPr lang="en-US" altLang="x-none" dirty="0"/>
              <a:t> of an instance variable is throughout an entire file (class).</a:t>
            </a:r>
          </a:p>
          <a:p>
            <a:pPr lvl="1"/>
            <a:endParaRPr lang="en-US" altLang="x-none" dirty="0"/>
          </a:p>
          <a:p>
            <a:pPr lvl="1"/>
            <a:r>
              <a:rPr lang="en-US" altLang="x-none" dirty="0"/>
              <a:t>Useful for data that must persist throughout the program, or that cannot be stored as local variables or parameters (event handlers).</a:t>
            </a:r>
          </a:p>
          <a:p>
            <a:pPr lvl="1"/>
            <a:endParaRPr lang="en-US" altLang="x-none" dirty="0"/>
          </a:p>
          <a:p>
            <a:pPr lvl="1"/>
            <a:r>
              <a:rPr lang="en-US" altLang="x-none" i="1" dirty="0">
                <a:solidFill>
                  <a:srgbClr val="8C1515"/>
                </a:solidFill>
              </a:rPr>
              <a:t>It is bad style to overuse instance variables</a:t>
            </a:r>
            <a:endParaRPr lang="en-US" altLang="x-none" dirty="0"/>
          </a:p>
          <a:p>
            <a:pPr lvl="1"/>
            <a:endParaRPr lang="en-US" altLang="x-none" b="1" u="sng" dirty="0"/>
          </a:p>
          <a:p>
            <a:pPr marL="3175" indent="0" algn="ctr">
              <a:buNone/>
            </a:pPr>
            <a:endParaRPr lang="en-US" altLang="x-none" b="1" u="sng" dirty="0"/>
          </a:p>
        </p:txBody>
      </p:sp>
    </p:spTree>
    <p:extLst>
      <p:ext uri="{BB962C8B-B14F-4D97-AF65-F5344CB8AC3E}">
        <p14:creationId xmlns:p14="http://schemas.microsoft.com/office/powerpoint/2010/main" val="67217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6361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6361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63619">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63619">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6361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63619" grpId="0" uiExpand="1"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9346" name="Rectangle 2"/>
          <p:cNvSpPr>
            <a:spLocks noGrp="1" noChangeArrowheads="1"/>
          </p:cNvSpPr>
          <p:nvPr>
            <p:ph type="title"/>
          </p:nvPr>
        </p:nvSpPr>
        <p:spPr/>
        <p:txBody>
          <a:bodyPr/>
          <a:lstStyle/>
          <a:p>
            <a:r>
              <a:rPr lang="en-US" altLang="x-none" dirty="0"/>
              <a:t>Example: </a:t>
            </a:r>
            <a:r>
              <a:rPr lang="en-US" altLang="x-none" dirty="0" err="1"/>
              <a:t>MouseTracker</a:t>
            </a:r>
            <a:endParaRPr lang="en-US" altLang="x-none" dirty="0"/>
          </a:p>
        </p:txBody>
      </p:sp>
      <p:pic>
        <p:nvPicPr>
          <p:cNvPr id="3" name="Content Placeholder 2"/>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87922" y="1295400"/>
            <a:ext cx="7168155" cy="5181600"/>
          </a:xfrm>
        </p:spPr>
      </p:pic>
    </p:spTree>
    <p:extLst>
      <p:ext uri="{BB962C8B-B14F-4D97-AF65-F5344CB8AC3E}">
        <p14:creationId xmlns:p14="http://schemas.microsoft.com/office/powerpoint/2010/main" val="1598151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Plan for Today</a:t>
            </a:r>
          </a:p>
        </p:txBody>
      </p:sp>
      <p:sp>
        <p:nvSpPr>
          <p:cNvPr id="3" name="Content Placeholder 2"/>
          <p:cNvSpPr>
            <a:spLocks noGrp="1"/>
          </p:cNvSpPr>
          <p:nvPr>
            <p:ph idx="1"/>
          </p:nvPr>
        </p:nvSpPr>
        <p:spPr/>
        <p:txBody>
          <a:bodyPr/>
          <a:lstStyle/>
          <a:p>
            <a:r>
              <a:rPr lang="en-US" sz="3600" dirty="0">
                <a:solidFill>
                  <a:schemeClr val="bg1">
                    <a:lumMod val="85000"/>
                  </a:schemeClr>
                </a:solidFill>
              </a:rPr>
              <a:t>Event-driven programming</a:t>
            </a:r>
          </a:p>
          <a:p>
            <a:r>
              <a:rPr lang="en-US" sz="3600" i="1" dirty="0">
                <a:solidFill>
                  <a:schemeClr val="bg1">
                    <a:lumMod val="85000"/>
                  </a:schemeClr>
                </a:solidFill>
              </a:rPr>
              <a:t>Demo:</a:t>
            </a:r>
            <a:r>
              <a:rPr lang="en-US" sz="3600" dirty="0">
                <a:solidFill>
                  <a:schemeClr val="bg1">
                    <a:lumMod val="85000"/>
                  </a:schemeClr>
                </a:solidFill>
              </a:rPr>
              <a:t> Click for Daisies</a:t>
            </a:r>
          </a:p>
          <a:p>
            <a:r>
              <a:rPr lang="en-US" sz="3600" i="1" dirty="0">
                <a:solidFill>
                  <a:schemeClr val="bg1">
                    <a:lumMod val="85000"/>
                  </a:schemeClr>
                </a:solidFill>
              </a:rPr>
              <a:t>Demo:</a:t>
            </a:r>
            <a:r>
              <a:rPr lang="en-US" sz="3600" dirty="0">
                <a:solidFill>
                  <a:schemeClr val="bg1">
                    <a:lumMod val="85000"/>
                  </a:schemeClr>
                </a:solidFill>
              </a:rPr>
              <a:t> Doodler</a:t>
            </a:r>
          </a:p>
          <a:p>
            <a:r>
              <a:rPr lang="en-US" sz="3600" dirty="0">
                <a:solidFill>
                  <a:schemeClr val="bg1">
                    <a:lumMod val="85000"/>
                  </a:schemeClr>
                </a:solidFill>
              </a:rPr>
              <a:t>Instance Variables</a:t>
            </a:r>
          </a:p>
          <a:p>
            <a:r>
              <a:rPr lang="en-US" sz="3600" b="1" dirty="0">
                <a:latin typeface="Consolas" panose="020B0609020204030204" pitchFamily="49" charset="0"/>
                <a:cs typeface="Consolas" panose="020B0609020204030204" pitchFamily="49" charset="0"/>
              </a:rPr>
              <a:t>null</a:t>
            </a:r>
            <a:r>
              <a:rPr lang="en-US" sz="3600" dirty="0"/>
              <a:t> and </a:t>
            </a:r>
            <a:r>
              <a:rPr lang="en-US" sz="3600" b="1" dirty="0" err="1">
                <a:latin typeface="Consolas" panose="020B0609020204030204" pitchFamily="49" charset="0"/>
                <a:cs typeface="Consolas" panose="020B0609020204030204" pitchFamily="49" charset="0"/>
              </a:rPr>
              <a:t>getElementAt</a:t>
            </a:r>
            <a:endParaRPr lang="en-US" sz="3600" b="1" dirty="0">
              <a:latin typeface="Consolas" panose="020B0609020204030204" pitchFamily="49" charset="0"/>
              <a:cs typeface="Consolas" panose="020B0609020204030204" pitchFamily="49" charset="0"/>
            </a:endParaRPr>
          </a:p>
          <a:p>
            <a:r>
              <a:rPr lang="en-US" sz="3600" i="1" dirty="0">
                <a:solidFill>
                  <a:schemeClr val="bg1">
                    <a:lumMod val="85000"/>
                  </a:schemeClr>
                </a:solidFill>
              </a:rPr>
              <a:t>Demo:</a:t>
            </a:r>
            <a:r>
              <a:rPr lang="en-US" sz="3600" dirty="0">
                <a:solidFill>
                  <a:schemeClr val="bg1">
                    <a:lumMod val="85000"/>
                  </a:schemeClr>
                </a:solidFill>
              </a:rPr>
              <a:t> Whack-a-Mole</a:t>
            </a:r>
            <a:endParaRPr lang="en-US" sz="3600" i="1" dirty="0">
              <a:solidFill>
                <a:schemeClr val="bg1">
                  <a:lumMod val="85000"/>
                </a:schemeClr>
              </a:solidFill>
            </a:endParaRPr>
          </a:p>
        </p:txBody>
      </p:sp>
    </p:spTree>
    <p:extLst>
      <p:ext uri="{BB962C8B-B14F-4D97-AF65-F5344CB8AC3E}">
        <p14:creationId xmlns:p14="http://schemas.microsoft.com/office/powerpoint/2010/main" val="84031200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5124CF-874D-8C4D-9A6E-9698625D77F8}"/>
              </a:ext>
            </a:extLst>
          </p:cNvPr>
          <p:cNvSpPr>
            <a:spLocks noGrp="1"/>
          </p:cNvSpPr>
          <p:nvPr>
            <p:ph type="title"/>
          </p:nvPr>
        </p:nvSpPr>
        <p:spPr/>
        <p:txBody>
          <a:bodyPr/>
          <a:lstStyle/>
          <a:p>
            <a:r>
              <a:rPr lang="en-US" dirty="0" err="1"/>
              <a:t>getElementAt</a:t>
            </a:r>
            <a:endParaRPr lang="en-US" dirty="0"/>
          </a:p>
        </p:txBody>
      </p:sp>
      <p:pic>
        <p:nvPicPr>
          <p:cNvPr id="4" name="Picture 3">
            <a:extLst>
              <a:ext uri="{FF2B5EF4-FFF2-40B4-BE49-F238E27FC236}">
                <a16:creationId xmlns:a16="http://schemas.microsoft.com/office/drawing/2014/main" id="{8D6D3ADF-1A71-8B43-928A-099D54B9DE8E}"/>
              </a:ext>
            </a:extLst>
          </p:cNvPr>
          <p:cNvPicPr>
            <a:picLocks noChangeAspect="1"/>
          </p:cNvPicPr>
          <p:nvPr/>
        </p:nvPicPr>
        <p:blipFill rotWithShape="1">
          <a:blip r:embed="rId2"/>
          <a:srcRect b="2110"/>
          <a:stretch/>
        </p:blipFill>
        <p:spPr>
          <a:xfrm>
            <a:off x="0" y="1021411"/>
            <a:ext cx="9144000" cy="5836589"/>
          </a:xfrm>
          <a:prstGeom prst="rect">
            <a:avLst/>
          </a:prstGeom>
        </p:spPr>
      </p:pic>
    </p:spTree>
    <p:extLst>
      <p:ext uri="{BB962C8B-B14F-4D97-AF65-F5344CB8AC3E}">
        <p14:creationId xmlns:p14="http://schemas.microsoft.com/office/powerpoint/2010/main" val="611402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00200"/>
            <a:ext cx="8490030" cy="4525963"/>
          </a:xfrm>
        </p:spPr>
        <p:txBody>
          <a:bodyPr/>
          <a:lstStyle/>
          <a:p>
            <a:pPr marL="0" indent="0">
              <a:buNone/>
            </a:pPr>
            <a:r>
              <a:rPr lang="en-US" sz="2800" dirty="0" err="1"/>
              <a:t>getElementAt</a:t>
            </a:r>
            <a:r>
              <a:rPr lang="en-US" sz="2800" dirty="0"/>
              <a:t> returns the object at this location on the canvas</a:t>
            </a:r>
          </a:p>
          <a:p>
            <a:pPr marL="0" indent="0">
              <a:buNone/>
            </a:pPr>
            <a:endParaRPr lang="en-US" sz="2200" b="1" dirty="0">
              <a:latin typeface="Courier" charset="0"/>
              <a:ea typeface="Courier" charset="0"/>
              <a:cs typeface="Courier" charset="0"/>
            </a:endParaRPr>
          </a:p>
          <a:p>
            <a:pPr marL="0" indent="0">
              <a:buNone/>
            </a:pPr>
            <a:r>
              <a:rPr lang="en-US" altLang="x-none" sz="2200" b="1" dirty="0" err="1">
                <a:latin typeface="Courier" charset="0"/>
                <a:ea typeface="Courier" charset="0"/>
                <a:cs typeface="Courier" charset="0"/>
              </a:rPr>
              <a:t>GObject</a:t>
            </a:r>
            <a:r>
              <a:rPr lang="en-US" altLang="x-none" sz="2200" b="1" dirty="0">
                <a:latin typeface="Courier" charset="0"/>
                <a:ea typeface="Courier" charset="0"/>
                <a:cs typeface="Courier" charset="0"/>
              </a:rPr>
              <a:t> </a:t>
            </a:r>
            <a:r>
              <a:rPr lang="en-US" altLang="x-none" sz="2200" b="1" dirty="0" err="1">
                <a:latin typeface="Courier" charset="0"/>
                <a:ea typeface="Courier" charset="0"/>
                <a:cs typeface="Courier" charset="0"/>
              </a:rPr>
              <a:t>objectHere</a:t>
            </a:r>
            <a:r>
              <a:rPr lang="en-US" altLang="x-none" sz="2200" b="1" dirty="0">
                <a:latin typeface="Courier" charset="0"/>
                <a:ea typeface="Courier" charset="0"/>
                <a:cs typeface="Courier" charset="0"/>
              </a:rPr>
              <a:t> = </a:t>
            </a:r>
            <a:r>
              <a:rPr lang="en-US" altLang="x-none" sz="2200" b="1" dirty="0" err="1">
                <a:latin typeface="Courier" charset="0"/>
                <a:ea typeface="Courier" charset="0"/>
                <a:cs typeface="Courier" charset="0"/>
              </a:rPr>
              <a:t>getElementAt</a:t>
            </a:r>
            <a:r>
              <a:rPr lang="en-US" altLang="x-none" sz="2200" b="1" dirty="0">
                <a:latin typeface="Courier" charset="0"/>
                <a:ea typeface="Courier" charset="0"/>
                <a:cs typeface="Courier" charset="0"/>
              </a:rPr>
              <a:t>(x, y);</a:t>
            </a:r>
            <a:endParaRPr lang="en-US" altLang="x-none" sz="2200" dirty="0">
              <a:latin typeface="Courier" charset="0"/>
              <a:ea typeface="Courier" charset="0"/>
              <a:cs typeface="Courier" charset="0"/>
            </a:endParaRPr>
          </a:p>
        </p:txBody>
      </p:sp>
      <p:sp>
        <p:nvSpPr>
          <p:cNvPr id="5" name="Title 4">
            <a:extLst>
              <a:ext uri="{FF2B5EF4-FFF2-40B4-BE49-F238E27FC236}">
                <a16:creationId xmlns:a16="http://schemas.microsoft.com/office/drawing/2014/main" id="{724B1B61-104B-FC47-9580-AED304B3972E}"/>
              </a:ext>
            </a:extLst>
          </p:cNvPr>
          <p:cNvSpPr>
            <a:spLocks noGrp="1"/>
          </p:cNvSpPr>
          <p:nvPr>
            <p:ph type="title"/>
          </p:nvPr>
        </p:nvSpPr>
        <p:spPr/>
        <p:txBody>
          <a:bodyPr/>
          <a:lstStyle/>
          <a:p>
            <a:r>
              <a:rPr lang="en-US" dirty="0" err="1"/>
              <a:t>getElementAt</a:t>
            </a:r>
            <a:endParaRPr lang="en-US" dirty="0"/>
          </a:p>
        </p:txBody>
      </p:sp>
    </p:spTree>
    <p:extLst>
      <p:ext uri="{BB962C8B-B14F-4D97-AF65-F5344CB8AC3E}">
        <p14:creationId xmlns:p14="http://schemas.microsoft.com/office/powerpoint/2010/main" val="21686990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00200"/>
            <a:ext cx="8490030" cy="4525963"/>
          </a:xfrm>
        </p:spPr>
        <p:txBody>
          <a:bodyPr/>
          <a:lstStyle/>
          <a:p>
            <a:pPr marL="0" indent="0">
              <a:buNone/>
            </a:pPr>
            <a:r>
              <a:rPr lang="en-US" sz="2800" dirty="0" err="1"/>
              <a:t>getElementAt</a:t>
            </a:r>
            <a:r>
              <a:rPr lang="en-US" sz="2800" dirty="0"/>
              <a:t> returns the object at this location on the canvas</a:t>
            </a:r>
          </a:p>
          <a:p>
            <a:pPr marL="0" indent="0">
              <a:buNone/>
            </a:pPr>
            <a:endParaRPr lang="en-US" sz="2200" b="1" dirty="0">
              <a:latin typeface="Courier" charset="0"/>
              <a:ea typeface="Courier" charset="0"/>
              <a:cs typeface="Courier" charset="0"/>
            </a:endParaRPr>
          </a:p>
          <a:p>
            <a:pPr marL="0" indent="0">
              <a:buNone/>
            </a:pPr>
            <a:r>
              <a:rPr lang="en-US" altLang="x-none" sz="2200" b="1" dirty="0" err="1">
                <a:latin typeface="Courier" charset="0"/>
                <a:ea typeface="Courier" charset="0"/>
                <a:cs typeface="Courier" charset="0"/>
              </a:rPr>
              <a:t>GObject</a:t>
            </a:r>
            <a:r>
              <a:rPr lang="en-US" altLang="x-none" sz="2200" b="1" dirty="0">
                <a:latin typeface="Courier" charset="0"/>
                <a:ea typeface="Courier" charset="0"/>
                <a:cs typeface="Courier" charset="0"/>
              </a:rPr>
              <a:t> </a:t>
            </a:r>
            <a:r>
              <a:rPr lang="en-US" altLang="x-none" sz="2200" b="1" dirty="0" err="1">
                <a:latin typeface="Courier" charset="0"/>
                <a:ea typeface="Courier" charset="0"/>
                <a:cs typeface="Courier" charset="0"/>
              </a:rPr>
              <a:t>objectHere</a:t>
            </a:r>
            <a:r>
              <a:rPr lang="en-US" altLang="x-none" sz="2200" b="1" dirty="0">
                <a:latin typeface="Courier" charset="0"/>
                <a:ea typeface="Courier" charset="0"/>
                <a:cs typeface="Courier" charset="0"/>
              </a:rPr>
              <a:t> = </a:t>
            </a:r>
            <a:r>
              <a:rPr lang="en-US" altLang="x-none" sz="2200" b="1" dirty="0" err="1">
                <a:latin typeface="Courier" charset="0"/>
                <a:ea typeface="Courier" charset="0"/>
                <a:cs typeface="Courier" charset="0"/>
              </a:rPr>
              <a:t>getElementAt</a:t>
            </a:r>
            <a:r>
              <a:rPr lang="en-US" altLang="x-none" sz="2200" b="1" dirty="0">
                <a:latin typeface="Courier" charset="0"/>
                <a:ea typeface="Courier" charset="0"/>
                <a:cs typeface="Courier" charset="0"/>
              </a:rPr>
              <a:t>(x, y);</a:t>
            </a:r>
            <a:endParaRPr lang="en-US" altLang="x-none" sz="2200" dirty="0">
              <a:latin typeface="Courier" charset="0"/>
              <a:ea typeface="Courier" charset="0"/>
              <a:cs typeface="Courier" charset="0"/>
            </a:endParaRPr>
          </a:p>
          <a:p>
            <a:pPr marL="0" indent="0">
              <a:buNone/>
            </a:pPr>
            <a:r>
              <a:rPr lang="en-US" sz="2200" b="1" dirty="0">
                <a:solidFill>
                  <a:srgbClr val="7030A0"/>
                </a:solidFill>
                <a:latin typeface="Courier" charset="0"/>
                <a:ea typeface="Courier" charset="0"/>
                <a:cs typeface="Courier" charset="0"/>
              </a:rPr>
              <a:t>if</a:t>
            </a:r>
            <a:r>
              <a:rPr lang="en-US" sz="2200" b="1" dirty="0">
                <a:latin typeface="Courier" charset="0"/>
                <a:ea typeface="Courier" charset="0"/>
                <a:cs typeface="Courier" charset="0"/>
              </a:rPr>
              <a:t> (</a:t>
            </a:r>
            <a:r>
              <a:rPr lang="en-US" altLang="x-none" sz="2200" b="1" dirty="0" err="1">
                <a:latin typeface="Courier" charset="0"/>
                <a:ea typeface="Courier" charset="0"/>
                <a:cs typeface="Courier" charset="0"/>
              </a:rPr>
              <a:t>objectHere</a:t>
            </a:r>
            <a:r>
              <a:rPr lang="en-US" sz="2200" b="1" dirty="0">
                <a:latin typeface="Courier" charset="0"/>
                <a:ea typeface="Courier" charset="0"/>
                <a:cs typeface="Courier" charset="0"/>
              </a:rPr>
              <a:t> != </a:t>
            </a:r>
            <a:r>
              <a:rPr lang="en-US" sz="2200" b="1" dirty="0">
                <a:solidFill>
                  <a:srgbClr val="7030A0"/>
                </a:solidFill>
                <a:latin typeface="Courier" charset="0"/>
                <a:ea typeface="Courier" charset="0"/>
                <a:cs typeface="Courier" charset="0"/>
              </a:rPr>
              <a:t>null</a:t>
            </a:r>
            <a:r>
              <a:rPr lang="en-US" sz="2200" b="1" dirty="0">
                <a:latin typeface="Courier" charset="0"/>
                <a:ea typeface="Courier" charset="0"/>
                <a:cs typeface="Courier" charset="0"/>
              </a:rPr>
              <a:t>) {</a:t>
            </a:r>
          </a:p>
          <a:p>
            <a:pPr marL="0" indent="0">
              <a:buNone/>
            </a:pPr>
            <a:r>
              <a:rPr lang="en-US" sz="2200" b="1" dirty="0">
                <a:latin typeface="Courier" charset="0"/>
                <a:ea typeface="Courier" charset="0"/>
                <a:cs typeface="Courier" charset="0"/>
              </a:rPr>
              <a:t>	</a:t>
            </a:r>
            <a:r>
              <a:rPr lang="en-US" sz="2200" b="1" dirty="0">
                <a:solidFill>
                  <a:srgbClr val="00B050"/>
                </a:solidFill>
                <a:latin typeface="Courier" charset="0"/>
                <a:ea typeface="Courier" charset="0"/>
                <a:cs typeface="Courier" charset="0"/>
              </a:rPr>
              <a:t>// do something with </a:t>
            </a:r>
            <a:r>
              <a:rPr lang="en-US" sz="2200" b="1" dirty="0" err="1">
                <a:solidFill>
                  <a:srgbClr val="00B050"/>
                </a:solidFill>
                <a:latin typeface="Courier" charset="0"/>
                <a:ea typeface="Courier" charset="0"/>
                <a:cs typeface="Courier" charset="0"/>
              </a:rPr>
              <a:t>objectHere</a:t>
            </a:r>
            <a:endParaRPr lang="en-US" sz="2200" b="1" dirty="0">
              <a:solidFill>
                <a:srgbClr val="00B050"/>
              </a:solidFill>
              <a:latin typeface="Courier" charset="0"/>
              <a:ea typeface="Courier" charset="0"/>
              <a:cs typeface="Courier" charset="0"/>
            </a:endParaRPr>
          </a:p>
          <a:p>
            <a:pPr marL="0" indent="0">
              <a:buNone/>
            </a:pPr>
            <a:r>
              <a:rPr lang="en-US" sz="2200" b="1" dirty="0">
                <a:latin typeface="Courier" charset="0"/>
                <a:ea typeface="Courier" charset="0"/>
                <a:cs typeface="Courier" charset="0"/>
              </a:rPr>
              <a:t>} </a:t>
            </a:r>
            <a:r>
              <a:rPr lang="en-US" sz="2200" b="1" dirty="0">
                <a:solidFill>
                  <a:srgbClr val="7030A0"/>
                </a:solidFill>
                <a:latin typeface="Courier" charset="0"/>
                <a:ea typeface="Courier" charset="0"/>
                <a:cs typeface="Courier" charset="0"/>
              </a:rPr>
              <a:t>else</a:t>
            </a:r>
            <a:r>
              <a:rPr lang="en-US" sz="2200" b="1" dirty="0">
                <a:latin typeface="Courier" charset="0"/>
                <a:ea typeface="Courier" charset="0"/>
                <a:cs typeface="Courier" charset="0"/>
              </a:rPr>
              <a:t> {</a:t>
            </a:r>
          </a:p>
          <a:p>
            <a:pPr marL="0" indent="0">
              <a:buNone/>
            </a:pPr>
            <a:r>
              <a:rPr lang="en-US" sz="2200" b="1" dirty="0">
                <a:latin typeface="Courier" charset="0"/>
                <a:ea typeface="Courier" charset="0"/>
                <a:cs typeface="Courier" charset="0"/>
              </a:rPr>
              <a:t>	</a:t>
            </a:r>
            <a:r>
              <a:rPr lang="en-US" sz="2200" b="1" dirty="0">
                <a:solidFill>
                  <a:srgbClr val="00B050"/>
                </a:solidFill>
                <a:latin typeface="Courier" charset="0"/>
                <a:ea typeface="Courier" charset="0"/>
                <a:cs typeface="Courier" charset="0"/>
              </a:rPr>
              <a:t>// null </a:t>
            </a:r>
            <a:r>
              <a:rPr lang="mr-IN" sz="2200" b="1" dirty="0">
                <a:solidFill>
                  <a:srgbClr val="00B050"/>
                </a:solidFill>
                <a:latin typeface="Courier" charset="0"/>
                <a:ea typeface="Courier" charset="0"/>
                <a:cs typeface="Courier" charset="0"/>
              </a:rPr>
              <a:t>–</a:t>
            </a:r>
            <a:r>
              <a:rPr lang="en-US" sz="2200" b="1" dirty="0">
                <a:solidFill>
                  <a:srgbClr val="00B050"/>
                </a:solidFill>
                <a:latin typeface="Courier" charset="0"/>
                <a:ea typeface="Courier" charset="0"/>
                <a:cs typeface="Courier" charset="0"/>
              </a:rPr>
              <a:t> nothing at that location</a:t>
            </a:r>
          </a:p>
          <a:p>
            <a:pPr marL="0" indent="0">
              <a:buNone/>
            </a:pPr>
            <a:r>
              <a:rPr lang="en-US" sz="2200" b="1" dirty="0">
                <a:latin typeface="Courier" charset="0"/>
                <a:ea typeface="Courier" charset="0"/>
                <a:cs typeface="Courier" charset="0"/>
              </a:rPr>
              <a:t>}</a:t>
            </a:r>
          </a:p>
        </p:txBody>
      </p:sp>
      <p:sp>
        <p:nvSpPr>
          <p:cNvPr id="5" name="Title 4">
            <a:extLst>
              <a:ext uri="{FF2B5EF4-FFF2-40B4-BE49-F238E27FC236}">
                <a16:creationId xmlns:a16="http://schemas.microsoft.com/office/drawing/2014/main" id="{724B1B61-104B-FC47-9580-AED304B3972E}"/>
              </a:ext>
            </a:extLst>
          </p:cNvPr>
          <p:cNvSpPr>
            <a:spLocks noGrp="1"/>
          </p:cNvSpPr>
          <p:nvPr>
            <p:ph type="title"/>
          </p:nvPr>
        </p:nvSpPr>
        <p:spPr/>
        <p:txBody>
          <a:bodyPr/>
          <a:lstStyle/>
          <a:p>
            <a:r>
              <a:rPr lang="en-US" dirty="0" err="1"/>
              <a:t>getElementAt</a:t>
            </a:r>
            <a:endParaRPr lang="en-US" dirty="0"/>
          </a:p>
        </p:txBody>
      </p:sp>
    </p:spTree>
    <p:extLst>
      <p:ext uri="{BB962C8B-B14F-4D97-AF65-F5344CB8AC3E}">
        <p14:creationId xmlns:p14="http://schemas.microsoft.com/office/powerpoint/2010/main" val="298296558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Null</a:t>
            </a:r>
          </a:p>
        </p:txBody>
      </p:sp>
      <p:sp>
        <p:nvSpPr>
          <p:cNvPr id="3" name="Content Placeholder 2"/>
          <p:cNvSpPr>
            <a:spLocks noGrp="1"/>
          </p:cNvSpPr>
          <p:nvPr>
            <p:ph idx="1"/>
          </p:nvPr>
        </p:nvSpPr>
        <p:spPr/>
        <p:txBody>
          <a:bodyPr/>
          <a:lstStyle/>
          <a:p>
            <a:pPr marL="0" indent="0">
              <a:buNone/>
            </a:pPr>
            <a:r>
              <a:rPr lang="en-US" sz="2800" b="1" dirty="0"/>
              <a:t>Null </a:t>
            </a:r>
            <a:r>
              <a:rPr lang="en-US" sz="2800" dirty="0"/>
              <a:t>is a special variable value that </a:t>
            </a:r>
            <a:r>
              <a:rPr lang="en-US" sz="2800" u="sng" dirty="0"/>
              <a:t>objects</a:t>
            </a:r>
            <a:r>
              <a:rPr lang="en-US" sz="2800" dirty="0"/>
              <a:t> can have that means “nothing”.  </a:t>
            </a:r>
            <a:r>
              <a:rPr lang="en-US" sz="2800" u="sng" dirty="0"/>
              <a:t>Primitives</a:t>
            </a:r>
            <a:r>
              <a:rPr lang="en-US" sz="2800" dirty="0"/>
              <a:t> cannot be null.</a:t>
            </a:r>
          </a:p>
          <a:p>
            <a:pPr marL="0" indent="0">
              <a:buNone/>
            </a:pPr>
            <a:endParaRPr lang="en-US" sz="2800" b="1" dirty="0"/>
          </a:p>
          <a:p>
            <a:pPr marL="0" indent="0">
              <a:buNone/>
            </a:pPr>
            <a:r>
              <a:rPr lang="en-US" sz="2800" dirty="0"/>
              <a:t>If a method returns an object, it can return </a:t>
            </a:r>
            <a:r>
              <a:rPr lang="en-US" sz="2800" b="1" dirty="0"/>
              <a:t>null</a:t>
            </a:r>
            <a:r>
              <a:rPr lang="en-US" sz="2800" dirty="0"/>
              <a:t> to signify “nothing”. (just say </a:t>
            </a:r>
            <a:r>
              <a:rPr lang="en-US" sz="2800" b="1" dirty="0">
                <a:solidFill>
                  <a:srgbClr val="7030A0"/>
                </a:solidFill>
                <a:latin typeface="Courier" charset="0"/>
                <a:ea typeface="Courier" charset="0"/>
                <a:cs typeface="Courier" charset="0"/>
              </a:rPr>
              <a:t>return</a:t>
            </a:r>
            <a:r>
              <a:rPr lang="en-US" sz="2800" b="1" dirty="0">
                <a:latin typeface="Courier" charset="0"/>
                <a:ea typeface="Courier" charset="0"/>
                <a:cs typeface="Courier" charset="0"/>
              </a:rPr>
              <a:t> </a:t>
            </a:r>
            <a:r>
              <a:rPr lang="en-US" sz="2800" b="1" dirty="0">
                <a:solidFill>
                  <a:srgbClr val="7030A0"/>
                </a:solidFill>
                <a:latin typeface="Courier" charset="0"/>
                <a:ea typeface="Courier" charset="0"/>
                <a:cs typeface="Courier" charset="0"/>
              </a:rPr>
              <a:t>null</a:t>
            </a:r>
            <a:r>
              <a:rPr lang="en-US" sz="2800" b="1" dirty="0">
                <a:latin typeface="Courier" charset="0"/>
                <a:ea typeface="Courier" charset="0"/>
                <a:cs typeface="Courier" charset="0"/>
              </a:rPr>
              <a:t>;</a:t>
            </a:r>
            <a:r>
              <a:rPr lang="en-US" sz="2800" dirty="0"/>
              <a:t>)</a:t>
            </a:r>
          </a:p>
          <a:p>
            <a:pPr marL="0" indent="0">
              <a:buNone/>
            </a:pPr>
            <a:endParaRPr lang="en-US" sz="2200" b="1" dirty="0">
              <a:latin typeface="Courier" charset="0"/>
              <a:ea typeface="Courier" charset="0"/>
              <a:cs typeface="Courier" charset="0"/>
            </a:endParaRPr>
          </a:p>
          <a:p>
            <a:pPr marL="0" indent="0">
              <a:buNone/>
            </a:pPr>
            <a:r>
              <a:rPr lang="en-US" sz="2200" b="1" dirty="0">
                <a:solidFill>
                  <a:srgbClr val="00B050"/>
                </a:solidFill>
                <a:latin typeface="Courier" charset="0"/>
                <a:ea typeface="Courier" charset="0"/>
                <a:cs typeface="Courier" charset="0"/>
              </a:rPr>
              <a:t>// may be a </a:t>
            </a:r>
            <a:r>
              <a:rPr lang="en-US" sz="2200" b="1" dirty="0" err="1">
                <a:solidFill>
                  <a:srgbClr val="00B050"/>
                </a:solidFill>
                <a:latin typeface="Courier" charset="0"/>
                <a:ea typeface="Courier" charset="0"/>
                <a:cs typeface="Courier" charset="0"/>
              </a:rPr>
              <a:t>GObject</a:t>
            </a:r>
            <a:r>
              <a:rPr lang="en-US" sz="2200" b="1" dirty="0">
                <a:solidFill>
                  <a:srgbClr val="00B050"/>
                </a:solidFill>
                <a:latin typeface="Courier" charset="0"/>
                <a:ea typeface="Courier" charset="0"/>
                <a:cs typeface="Courier" charset="0"/>
              </a:rPr>
              <a:t>, or null if nothing at (x, y)</a:t>
            </a:r>
          </a:p>
          <a:p>
            <a:pPr marL="0" indent="0">
              <a:buNone/>
            </a:pPr>
            <a:r>
              <a:rPr lang="en-US" altLang="x-none" sz="2200" b="1" dirty="0" err="1">
                <a:latin typeface="Courier" charset="0"/>
                <a:ea typeface="Courier" charset="0"/>
                <a:cs typeface="Courier" charset="0"/>
              </a:rPr>
              <a:t>GObject</a:t>
            </a:r>
            <a:r>
              <a:rPr lang="en-US" altLang="x-none" sz="2200" b="1" dirty="0">
                <a:latin typeface="Courier" charset="0"/>
                <a:ea typeface="Courier" charset="0"/>
                <a:cs typeface="Courier" charset="0"/>
              </a:rPr>
              <a:t> </a:t>
            </a:r>
            <a:r>
              <a:rPr lang="en-US" altLang="x-none" sz="2200" b="1" dirty="0" err="1">
                <a:latin typeface="Courier" charset="0"/>
                <a:ea typeface="Courier" charset="0"/>
                <a:cs typeface="Courier" charset="0"/>
              </a:rPr>
              <a:t>maybeAnObject</a:t>
            </a:r>
            <a:r>
              <a:rPr lang="en-US" altLang="x-none" sz="2200" b="1" dirty="0">
                <a:latin typeface="Courier" charset="0"/>
                <a:ea typeface="Courier" charset="0"/>
                <a:cs typeface="Courier" charset="0"/>
              </a:rPr>
              <a:t> = </a:t>
            </a:r>
            <a:r>
              <a:rPr lang="en-US" altLang="x-none" sz="2200" b="1" dirty="0" err="1">
                <a:latin typeface="Courier" charset="0"/>
                <a:ea typeface="Courier" charset="0"/>
                <a:cs typeface="Courier" charset="0"/>
              </a:rPr>
              <a:t>getElementAt</a:t>
            </a:r>
            <a:r>
              <a:rPr lang="en-US" altLang="x-none" sz="2200" b="1" dirty="0">
                <a:latin typeface="Courier" charset="0"/>
                <a:ea typeface="Courier" charset="0"/>
                <a:cs typeface="Courier" charset="0"/>
              </a:rPr>
              <a:t>(x, y);</a:t>
            </a:r>
            <a:endParaRPr lang="en-US" b="1" dirty="0">
              <a:latin typeface="Courier" charset="0"/>
              <a:ea typeface="Courier" charset="0"/>
              <a:cs typeface="Courier" charset="0"/>
            </a:endParaRPr>
          </a:p>
          <a:p>
            <a:pPr marL="0" indent="0">
              <a:buNone/>
            </a:pPr>
            <a:endParaRPr lang="en-US" sz="2800" b="1" dirty="0"/>
          </a:p>
        </p:txBody>
      </p:sp>
    </p:spTree>
    <p:extLst>
      <p:ext uri="{BB962C8B-B14F-4D97-AF65-F5344CB8AC3E}">
        <p14:creationId xmlns:p14="http://schemas.microsoft.com/office/powerpoint/2010/main" val="253384271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Null</a:t>
            </a:r>
          </a:p>
        </p:txBody>
      </p:sp>
      <p:sp>
        <p:nvSpPr>
          <p:cNvPr id="3" name="Content Placeholder 2"/>
          <p:cNvSpPr>
            <a:spLocks noGrp="1"/>
          </p:cNvSpPr>
          <p:nvPr>
            <p:ph idx="1"/>
          </p:nvPr>
        </p:nvSpPr>
        <p:spPr/>
        <p:txBody>
          <a:bodyPr/>
          <a:lstStyle/>
          <a:p>
            <a:pPr marL="0" indent="0">
              <a:buNone/>
            </a:pPr>
            <a:r>
              <a:rPr lang="en-US" sz="2800" dirty="0"/>
              <a:t>You can check if something is null using == and !=.</a:t>
            </a:r>
          </a:p>
          <a:p>
            <a:pPr marL="0" indent="0">
              <a:buNone/>
            </a:pPr>
            <a:endParaRPr lang="en-US" sz="2200" b="1" dirty="0">
              <a:latin typeface="Courier" charset="0"/>
              <a:ea typeface="Courier" charset="0"/>
              <a:cs typeface="Courier" charset="0"/>
            </a:endParaRPr>
          </a:p>
          <a:p>
            <a:pPr marL="0" indent="0">
              <a:buNone/>
            </a:pPr>
            <a:r>
              <a:rPr lang="en-US" sz="2200" b="1" dirty="0">
                <a:solidFill>
                  <a:srgbClr val="00B050"/>
                </a:solidFill>
                <a:latin typeface="Courier" charset="0"/>
                <a:ea typeface="Courier" charset="0"/>
                <a:cs typeface="Courier" charset="0"/>
              </a:rPr>
              <a:t>// may be a </a:t>
            </a:r>
            <a:r>
              <a:rPr lang="en-US" sz="2200" b="1" dirty="0" err="1">
                <a:solidFill>
                  <a:srgbClr val="00B050"/>
                </a:solidFill>
                <a:latin typeface="Courier" charset="0"/>
                <a:ea typeface="Courier" charset="0"/>
                <a:cs typeface="Courier" charset="0"/>
              </a:rPr>
              <a:t>GObject</a:t>
            </a:r>
            <a:r>
              <a:rPr lang="en-US" sz="2200" b="1" dirty="0">
                <a:solidFill>
                  <a:srgbClr val="00B050"/>
                </a:solidFill>
                <a:latin typeface="Courier" charset="0"/>
                <a:ea typeface="Courier" charset="0"/>
                <a:cs typeface="Courier" charset="0"/>
              </a:rPr>
              <a:t>, or null if nothing at (x, y)</a:t>
            </a:r>
          </a:p>
          <a:p>
            <a:pPr marL="0" indent="0">
              <a:buNone/>
            </a:pPr>
            <a:r>
              <a:rPr lang="en-US" altLang="x-none" sz="2200" b="1" dirty="0" err="1">
                <a:latin typeface="Courier" charset="0"/>
                <a:ea typeface="Courier" charset="0"/>
                <a:cs typeface="Courier" charset="0"/>
              </a:rPr>
              <a:t>GObject</a:t>
            </a:r>
            <a:r>
              <a:rPr lang="en-US" altLang="x-none" sz="2200" b="1" dirty="0">
                <a:latin typeface="Courier" charset="0"/>
                <a:ea typeface="Courier" charset="0"/>
                <a:cs typeface="Courier" charset="0"/>
              </a:rPr>
              <a:t> </a:t>
            </a:r>
            <a:r>
              <a:rPr lang="en-US" altLang="x-none" sz="2200" b="1" dirty="0" err="1">
                <a:latin typeface="Courier" charset="0"/>
                <a:ea typeface="Courier" charset="0"/>
                <a:cs typeface="Courier" charset="0"/>
              </a:rPr>
              <a:t>maybeAnObject</a:t>
            </a:r>
            <a:r>
              <a:rPr lang="en-US" altLang="x-none" sz="2200" b="1" dirty="0">
                <a:latin typeface="Courier" charset="0"/>
                <a:ea typeface="Courier" charset="0"/>
                <a:cs typeface="Courier" charset="0"/>
              </a:rPr>
              <a:t> = </a:t>
            </a:r>
            <a:r>
              <a:rPr lang="en-US" altLang="x-none" sz="2200" b="1" dirty="0" err="1">
                <a:latin typeface="Courier" charset="0"/>
                <a:ea typeface="Courier" charset="0"/>
                <a:cs typeface="Courier" charset="0"/>
              </a:rPr>
              <a:t>getElementAt</a:t>
            </a:r>
            <a:r>
              <a:rPr lang="en-US" altLang="x-none" sz="2200" b="1" dirty="0">
                <a:latin typeface="Courier" charset="0"/>
                <a:ea typeface="Courier" charset="0"/>
                <a:cs typeface="Courier" charset="0"/>
              </a:rPr>
              <a:t>(x, y);</a:t>
            </a:r>
            <a:endParaRPr lang="en-US" altLang="x-none" sz="2200" dirty="0">
              <a:latin typeface="Courier" charset="0"/>
              <a:ea typeface="Courier" charset="0"/>
              <a:cs typeface="Courier" charset="0"/>
            </a:endParaRPr>
          </a:p>
          <a:p>
            <a:pPr marL="0" indent="0">
              <a:buNone/>
            </a:pPr>
            <a:r>
              <a:rPr lang="en-US" sz="2200" b="1" dirty="0">
                <a:solidFill>
                  <a:srgbClr val="7030A0"/>
                </a:solidFill>
                <a:latin typeface="Courier" charset="0"/>
                <a:ea typeface="Courier" charset="0"/>
                <a:cs typeface="Courier" charset="0"/>
              </a:rPr>
              <a:t>if</a:t>
            </a:r>
            <a:r>
              <a:rPr lang="en-US" sz="2200" b="1" dirty="0">
                <a:latin typeface="Courier" charset="0"/>
                <a:ea typeface="Courier" charset="0"/>
                <a:cs typeface="Courier" charset="0"/>
              </a:rPr>
              <a:t> (</a:t>
            </a:r>
            <a:r>
              <a:rPr lang="en-US" sz="2200" b="1" dirty="0" err="1">
                <a:latin typeface="Courier" charset="0"/>
                <a:ea typeface="Courier" charset="0"/>
                <a:cs typeface="Courier" charset="0"/>
              </a:rPr>
              <a:t>maybeAnObject</a:t>
            </a:r>
            <a:r>
              <a:rPr lang="en-US" sz="2200" b="1" dirty="0">
                <a:latin typeface="Courier" charset="0"/>
                <a:ea typeface="Courier" charset="0"/>
                <a:cs typeface="Courier" charset="0"/>
              </a:rPr>
              <a:t> != </a:t>
            </a:r>
            <a:r>
              <a:rPr lang="en-US" sz="2200" b="1" dirty="0">
                <a:solidFill>
                  <a:srgbClr val="7030A0"/>
                </a:solidFill>
                <a:latin typeface="Courier" charset="0"/>
                <a:ea typeface="Courier" charset="0"/>
                <a:cs typeface="Courier" charset="0"/>
              </a:rPr>
              <a:t>null</a:t>
            </a:r>
            <a:r>
              <a:rPr lang="en-US" sz="2200" b="1" dirty="0">
                <a:latin typeface="Courier" charset="0"/>
                <a:ea typeface="Courier" charset="0"/>
                <a:cs typeface="Courier" charset="0"/>
              </a:rPr>
              <a:t>) {</a:t>
            </a:r>
          </a:p>
          <a:p>
            <a:pPr marL="0" indent="0">
              <a:buNone/>
            </a:pPr>
            <a:r>
              <a:rPr lang="en-US" sz="2200" b="1" dirty="0">
                <a:latin typeface="Courier" charset="0"/>
                <a:ea typeface="Courier" charset="0"/>
                <a:cs typeface="Courier" charset="0"/>
              </a:rPr>
              <a:t>	</a:t>
            </a:r>
            <a:r>
              <a:rPr lang="en-US" sz="2200" b="1" dirty="0">
                <a:solidFill>
                  <a:srgbClr val="00B050"/>
                </a:solidFill>
                <a:latin typeface="Courier" charset="0"/>
                <a:ea typeface="Courier" charset="0"/>
                <a:cs typeface="Courier" charset="0"/>
              </a:rPr>
              <a:t>// do something with </a:t>
            </a:r>
            <a:r>
              <a:rPr lang="en-US" sz="2200" b="1" dirty="0" err="1">
                <a:solidFill>
                  <a:srgbClr val="00B050"/>
                </a:solidFill>
                <a:latin typeface="Courier" charset="0"/>
                <a:ea typeface="Courier" charset="0"/>
                <a:cs typeface="Courier" charset="0"/>
              </a:rPr>
              <a:t>maybeAnObject</a:t>
            </a:r>
            <a:endParaRPr lang="en-US" sz="2200" b="1" dirty="0">
              <a:solidFill>
                <a:srgbClr val="00B050"/>
              </a:solidFill>
              <a:latin typeface="Courier" charset="0"/>
              <a:ea typeface="Courier" charset="0"/>
              <a:cs typeface="Courier" charset="0"/>
            </a:endParaRPr>
          </a:p>
          <a:p>
            <a:pPr marL="0" indent="0">
              <a:buNone/>
            </a:pPr>
            <a:r>
              <a:rPr lang="en-US" sz="2200" b="1" dirty="0">
                <a:latin typeface="Courier" charset="0"/>
                <a:ea typeface="Courier" charset="0"/>
                <a:cs typeface="Courier" charset="0"/>
              </a:rPr>
              <a:t>} </a:t>
            </a:r>
            <a:r>
              <a:rPr lang="en-US" sz="2200" b="1" dirty="0">
                <a:solidFill>
                  <a:srgbClr val="7030A0"/>
                </a:solidFill>
                <a:latin typeface="Courier" charset="0"/>
                <a:ea typeface="Courier" charset="0"/>
                <a:cs typeface="Courier" charset="0"/>
              </a:rPr>
              <a:t>else</a:t>
            </a:r>
            <a:r>
              <a:rPr lang="en-US" sz="2200" b="1" dirty="0">
                <a:latin typeface="Courier" charset="0"/>
                <a:ea typeface="Courier" charset="0"/>
                <a:cs typeface="Courier" charset="0"/>
              </a:rPr>
              <a:t> {</a:t>
            </a:r>
          </a:p>
          <a:p>
            <a:pPr marL="0" indent="0">
              <a:buNone/>
            </a:pPr>
            <a:r>
              <a:rPr lang="en-US" sz="2200" b="1" dirty="0">
                <a:latin typeface="Courier" charset="0"/>
                <a:ea typeface="Courier" charset="0"/>
                <a:cs typeface="Courier" charset="0"/>
              </a:rPr>
              <a:t>	</a:t>
            </a:r>
            <a:r>
              <a:rPr lang="en-US" sz="2200" b="1" dirty="0">
                <a:solidFill>
                  <a:srgbClr val="00B050"/>
                </a:solidFill>
                <a:latin typeface="Courier" charset="0"/>
                <a:ea typeface="Courier" charset="0"/>
                <a:cs typeface="Courier" charset="0"/>
              </a:rPr>
              <a:t>// null </a:t>
            </a:r>
            <a:r>
              <a:rPr lang="mr-IN" sz="2200" b="1" dirty="0">
                <a:solidFill>
                  <a:srgbClr val="00B050"/>
                </a:solidFill>
                <a:latin typeface="Courier" charset="0"/>
                <a:ea typeface="Courier" charset="0"/>
                <a:cs typeface="Courier" charset="0"/>
              </a:rPr>
              <a:t>–</a:t>
            </a:r>
            <a:r>
              <a:rPr lang="en-US" sz="2200" b="1" dirty="0">
                <a:solidFill>
                  <a:srgbClr val="00B050"/>
                </a:solidFill>
                <a:latin typeface="Courier" charset="0"/>
                <a:ea typeface="Courier" charset="0"/>
                <a:cs typeface="Courier" charset="0"/>
              </a:rPr>
              <a:t> nothing at that location</a:t>
            </a:r>
          </a:p>
          <a:p>
            <a:pPr marL="0" indent="0">
              <a:buNone/>
            </a:pPr>
            <a:r>
              <a:rPr lang="en-US" sz="2200" b="1" dirty="0">
                <a:latin typeface="Courier" charset="0"/>
                <a:ea typeface="Courier" charset="0"/>
                <a:cs typeface="Courier" charset="0"/>
              </a:rPr>
              <a:t>}</a:t>
            </a:r>
          </a:p>
        </p:txBody>
      </p:sp>
    </p:spTree>
    <p:extLst>
      <p:ext uri="{BB962C8B-B14F-4D97-AF65-F5344CB8AC3E}">
        <p14:creationId xmlns:p14="http://schemas.microsoft.com/office/powerpoint/2010/main" val="207691891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Null</a:t>
            </a:r>
          </a:p>
        </p:txBody>
      </p:sp>
      <p:sp>
        <p:nvSpPr>
          <p:cNvPr id="3" name="Content Placeholder 2"/>
          <p:cNvSpPr>
            <a:spLocks noGrp="1"/>
          </p:cNvSpPr>
          <p:nvPr>
            <p:ph idx="1"/>
          </p:nvPr>
        </p:nvSpPr>
        <p:spPr/>
        <p:txBody>
          <a:bodyPr/>
          <a:lstStyle/>
          <a:p>
            <a:pPr marL="0" indent="0">
              <a:buNone/>
            </a:pPr>
            <a:r>
              <a:rPr lang="en-US" sz="2800" dirty="0"/>
              <a:t>Calling methods on an object that is </a:t>
            </a:r>
            <a:r>
              <a:rPr lang="en-US" sz="2800" b="1" dirty="0"/>
              <a:t>null</a:t>
            </a:r>
            <a:r>
              <a:rPr lang="en-US" sz="2800" dirty="0"/>
              <a:t> will crash your program!</a:t>
            </a:r>
          </a:p>
          <a:p>
            <a:pPr marL="0" indent="0">
              <a:buNone/>
            </a:pPr>
            <a:endParaRPr lang="en-US" sz="2200" b="1" dirty="0">
              <a:latin typeface="Courier" charset="0"/>
              <a:ea typeface="Courier" charset="0"/>
              <a:cs typeface="Courier" charset="0"/>
            </a:endParaRPr>
          </a:p>
          <a:p>
            <a:pPr marL="0" indent="0">
              <a:buNone/>
            </a:pPr>
            <a:r>
              <a:rPr lang="en-US" sz="2200" b="1" dirty="0">
                <a:solidFill>
                  <a:srgbClr val="00B050"/>
                </a:solidFill>
                <a:latin typeface="Courier" charset="0"/>
                <a:ea typeface="Courier" charset="0"/>
                <a:cs typeface="Courier" charset="0"/>
              </a:rPr>
              <a:t>// may be a </a:t>
            </a:r>
            <a:r>
              <a:rPr lang="en-US" sz="2200" b="1" dirty="0" err="1">
                <a:solidFill>
                  <a:srgbClr val="00B050"/>
                </a:solidFill>
                <a:latin typeface="Courier" charset="0"/>
                <a:ea typeface="Courier" charset="0"/>
                <a:cs typeface="Courier" charset="0"/>
              </a:rPr>
              <a:t>GObject</a:t>
            </a:r>
            <a:r>
              <a:rPr lang="en-US" sz="2200" b="1" dirty="0">
                <a:solidFill>
                  <a:srgbClr val="00B050"/>
                </a:solidFill>
                <a:latin typeface="Courier" charset="0"/>
                <a:ea typeface="Courier" charset="0"/>
                <a:cs typeface="Courier" charset="0"/>
              </a:rPr>
              <a:t>, or null if nothing at (x, y)</a:t>
            </a:r>
          </a:p>
          <a:p>
            <a:pPr marL="0" indent="0">
              <a:buNone/>
            </a:pPr>
            <a:r>
              <a:rPr lang="en-US" altLang="x-none" sz="2200" b="1" dirty="0" err="1">
                <a:latin typeface="Courier" charset="0"/>
                <a:ea typeface="Courier" charset="0"/>
                <a:cs typeface="Courier" charset="0"/>
              </a:rPr>
              <a:t>GObject</a:t>
            </a:r>
            <a:r>
              <a:rPr lang="en-US" altLang="x-none" sz="2200" b="1" dirty="0">
                <a:latin typeface="Courier" charset="0"/>
                <a:ea typeface="Courier" charset="0"/>
                <a:cs typeface="Courier" charset="0"/>
              </a:rPr>
              <a:t> </a:t>
            </a:r>
            <a:r>
              <a:rPr lang="en-US" altLang="x-none" sz="2200" b="1" dirty="0" err="1">
                <a:latin typeface="Courier" charset="0"/>
                <a:ea typeface="Courier" charset="0"/>
                <a:cs typeface="Courier" charset="0"/>
              </a:rPr>
              <a:t>maybeAnObject</a:t>
            </a:r>
            <a:r>
              <a:rPr lang="en-US" altLang="x-none" sz="2200" b="1" dirty="0">
                <a:latin typeface="Courier" charset="0"/>
                <a:ea typeface="Courier" charset="0"/>
                <a:cs typeface="Courier" charset="0"/>
              </a:rPr>
              <a:t> = </a:t>
            </a:r>
            <a:r>
              <a:rPr lang="en-US" altLang="x-none" sz="2200" b="1" dirty="0" err="1">
                <a:latin typeface="Courier" charset="0"/>
                <a:ea typeface="Courier" charset="0"/>
                <a:cs typeface="Courier" charset="0"/>
              </a:rPr>
              <a:t>getElementAt</a:t>
            </a:r>
            <a:r>
              <a:rPr lang="en-US" altLang="x-none" sz="2200" b="1" dirty="0">
                <a:latin typeface="Courier" charset="0"/>
                <a:ea typeface="Courier" charset="0"/>
                <a:cs typeface="Courier" charset="0"/>
              </a:rPr>
              <a:t>(x, y);</a:t>
            </a:r>
            <a:endParaRPr lang="en-US" altLang="x-none" sz="2200" dirty="0">
              <a:latin typeface="Courier" charset="0"/>
              <a:ea typeface="Courier" charset="0"/>
              <a:cs typeface="Courier" charset="0"/>
            </a:endParaRPr>
          </a:p>
          <a:p>
            <a:pPr marL="0" indent="0">
              <a:buNone/>
            </a:pPr>
            <a:r>
              <a:rPr lang="en-US" sz="2200" b="1" dirty="0">
                <a:solidFill>
                  <a:srgbClr val="7030A0"/>
                </a:solidFill>
                <a:latin typeface="Courier" charset="0"/>
                <a:ea typeface="Courier" charset="0"/>
                <a:cs typeface="Courier" charset="0"/>
              </a:rPr>
              <a:t>if</a:t>
            </a:r>
            <a:r>
              <a:rPr lang="en-US" sz="2200" b="1" dirty="0">
                <a:latin typeface="Courier" charset="0"/>
                <a:ea typeface="Courier" charset="0"/>
                <a:cs typeface="Courier" charset="0"/>
              </a:rPr>
              <a:t> (</a:t>
            </a:r>
            <a:r>
              <a:rPr lang="en-US" sz="2200" b="1" dirty="0" err="1">
                <a:latin typeface="Courier" charset="0"/>
                <a:ea typeface="Courier" charset="0"/>
                <a:cs typeface="Courier" charset="0"/>
              </a:rPr>
              <a:t>maybeAnObject</a:t>
            </a:r>
            <a:r>
              <a:rPr lang="en-US" sz="2200" b="1" dirty="0">
                <a:latin typeface="Courier" charset="0"/>
                <a:ea typeface="Courier" charset="0"/>
                <a:cs typeface="Courier" charset="0"/>
              </a:rPr>
              <a:t> != </a:t>
            </a:r>
            <a:r>
              <a:rPr lang="en-US" sz="2200" b="1" dirty="0">
                <a:solidFill>
                  <a:srgbClr val="7030A0"/>
                </a:solidFill>
                <a:latin typeface="Courier" charset="0"/>
                <a:ea typeface="Courier" charset="0"/>
                <a:cs typeface="Courier" charset="0"/>
              </a:rPr>
              <a:t>null</a:t>
            </a:r>
            <a:r>
              <a:rPr lang="en-US" sz="2200" b="1" dirty="0">
                <a:latin typeface="Courier" charset="0"/>
                <a:ea typeface="Courier" charset="0"/>
                <a:cs typeface="Courier" charset="0"/>
              </a:rPr>
              <a:t>) {</a:t>
            </a:r>
          </a:p>
          <a:p>
            <a:pPr marL="0" indent="0">
              <a:buNone/>
            </a:pPr>
            <a:r>
              <a:rPr lang="en-US" sz="2200" b="1" dirty="0">
                <a:latin typeface="Courier" charset="0"/>
                <a:ea typeface="Courier" charset="0"/>
                <a:cs typeface="Courier" charset="0"/>
              </a:rPr>
              <a:t>	</a:t>
            </a:r>
            <a:r>
              <a:rPr lang="en-US" sz="2200" b="1" dirty="0" err="1">
                <a:solidFill>
                  <a:srgbClr val="7030A0"/>
                </a:solidFill>
                <a:latin typeface="Courier" charset="0"/>
                <a:ea typeface="Courier" charset="0"/>
                <a:cs typeface="Courier" charset="0"/>
              </a:rPr>
              <a:t>int</a:t>
            </a:r>
            <a:r>
              <a:rPr lang="en-US" sz="2200" b="1" dirty="0">
                <a:solidFill>
                  <a:srgbClr val="7030A0"/>
                </a:solidFill>
                <a:latin typeface="Courier" charset="0"/>
                <a:ea typeface="Courier" charset="0"/>
                <a:cs typeface="Courier" charset="0"/>
              </a:rPr>
              <a:t> </a:t>
            </a:r>
            <a:r>
              <a:rPr lang="en-US" sz="2200" b="1" dirty="0">
                <a:latin typeface="Courier" charset="0"/>
                <a:ea typeface="Courier" charset="0"/>
                <a:cs typeface="Courier" charset="0"/>
              </a:rPr>
              <a:t>x = </a:t>
            </a:r>
            <a:r>
              <a:rPr lang="en-US" sz="2200" b="1" dirty="0" err="1">
                <a:latin typeface="Courier" charset="0"/>
                <a:ea typeface="Courier" charset="0"/>
                <a:cs typeface="Courier" charset="0"/>
              </a:rPr>
              <a:t>maybeAnObject.getX</a:t>
            </a:r>
            <a:r>
              <a:rPr lang="en-US" sz="2200" b="1" dirty="0">
                <a:latin typeface="Courier" charset="0"/>
                <a:ea typeface="Courier" charset="0"/>
                <a:cs typeface="Courier" charset="0"/>
              </a:rPr>
              <a:t>(); </a:t>
            </a:r>
            <a:r>
              <a:rPr lang="en-US" sz="2200" b="1" dirty="0">
                <a:solidFill>
                  <a:srgbClr val="00B050"/>
                </a:solidFill>
                <a:latin typeface="Courier" charset="0"/>
                <a:ea typeface="Courier" charset="0"/>
                <a:cs typeface="Courier" charset="0"/>
              </a:rPr>
              <a:t>// OK</a:t>
            </a:r>
          </a:p>
          <a:p>
            <a:pPr marL="0" indent="0">
              <a:buNone/>
            </a:pPr>
            <a:r>
              <a:rPr lang="en-US" sz="2200" b="1" dirty="0">
                <a:latin typeface="Courier" charset="0"/>
                <a:ea typeface="Courier" charset="0"/>
                <a:cs typeface="Courier" charset="0"/>
              </a:rPr>
              <a:t>} </a:t>
            </a:r>
            <a:r>
              <a:rPr lang="en-US" sz="2200" b="1" dirty="0">
                <a:solidFill>
                  <a:srgbClr val="7030A0"/>
                </a:solidFill>
                <a:latin typeface="Courier" charset="0"/>
                <a:ea typeface="Courier" charset="0"/>
                <a:cs typeface="Courier" charset="0"/>
              </a:rPr>
              <a:t>else</a:t>
            </a:r>
            <a:r>
              <a:rPr lang="en-US" sz="2200" b="1" dirty="0">
                <a:latin typeface="Courier" charset="0"/>
                <a:ea typeface="Courier" charset="0"/>
                <a:cs typeface="Courier" charset="0"/>
              </a:rPr>
              <a:t> {</a:t>
            </a:r>
          </a:p>
          <a:p>
            <a:pPr marL="0" indent="0">
              <a:buNone/>
            </a:pPr>
            <a:r>
              <a:rPr lang="en-US" sz="2200" b="1" dirty="0">
                <a:latin typeface="Courier" charset="0"/>
                <a:ea typeface="Courier" charset="0"/>
                <a:cs typeface="Courier" charset="0"/>
              </a:rPr>
              <a:t>	</a:t>
            </a:r>
            <a:r>
              <a:rPr lang="en-US" sz="2200" b="1" dirty="0" err="1">
                <a:solidFill>
                  <a:srgbClr val="7030A0"/>
                </a:solidFill>
                <a:latin typeface="Courier" charset="0"/>
                <a:ea typeface="Courier" charset="0"/>
                <a:cs typeface="Courier" charset="0"/>
              </a:rPr>
              <a:t>int</a:t>
            </a:r>
            <a:r>
              <a:rPr lang="en-US" sz="2200" b="1" dirty="0">
                <a:solidFill>
                  <a:srgbClr val="7030A0"/>
                </a:solidFill>
                <a:latin typeface="Courier" charset="0"/>
                <a:ea typeface="Courier" charset="0"/>
                <a:cs typeface="Courier" charset="0"/>
              </a:rPr>
              <a:t> </a:t>
            </a:r>
            <a:r>
              <a:rPr lang="en-US" sz="2200" b="1" dirty="0">
                <a:latin typeface="Courier" charset="0"/>
                <a:ea typeface="Courier" charset="0"/>
                <a:cs typeface="Courier" charset="0"/>
              </a:rPr>
              <a:t>x = </a:t>
            </a:r>
            <a:r>
              <a:rPr lang="en-US" sz="2200" b="1" dirty="0" err="1">
                <a:latin typeface="Courier" charset="0"/>
                <a:ea typeface="Courier" charset="0"/>
                <a:cs typeface="Courier" charset="0"/>
              </a:rPr>
              <a:t>maybeAnObject.getX</a:t>
            </a:r>
            <a:r>
              <a:rPr lang="en-US" sz="2200" b="1" dirty="0">
                <a:latin typeface="Courier" charset="0"/>
                <a:ea typeface="Courier" charset="0"/>
                <a:cs typeface="Courier" charset="0"/>
              </a:rPr>
              <a:t>(); </a:t>
            </a:r>
            <a:r>
              <a:rPr lang="en-US" sz="2200" b="1" dirty="0">
                <a:solidFill>
                  <a:srgbClr val="FF0000"/>
                </a:solidFill>
                <a:latin typeface="Courier" charset="0"/>
                <a:ea typeface="Courier" charset="0"/>
                <a:cs typeface="Courier" charset="0"/>
              </a:rPr>
              <a:t>// CRASH!</a:t>
            </a:r>
          </a:p>
          <a:p>
            <a:pPr marL="0" indent="0">
              <a:buNone/>
            </a:pPr>
            <a:r>
              <a:rPr lang="en-US" sz="2200" b="1" dirty="0">
                <a:latin typeface="Courier" charset="0"/>
                <a:ea typeface="Courier" charset="0"/>
                <a:cs typeface="Courier" charset="0"/>
              </a:rPr>
              <a:t>}</a:t>
            </a:r>
          </a:p>
        </p:txBody>
      </p:sp>
    </p:spTree>
    <p:extLst>
      <p:ext uri="{BB962C8B-B14F-4D97-AF65-F5344CB8AC3E}">
        <p14:creationId xmlns:p14="http://schemas.microsoft.com/office/powerpoint/2010/main" val="127910347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Null</a:t>
            </a:r>
          </a:p>
        </p:txBody>
      </p:sp>
      <p:sp>
        <p:nvSpPr>
          <p:cNvPr id="3" name="Content Placeholder 2"/>
          <p:cNvSpPr>
            <a:spLocks noGrp="1"/>
          </p:cNvSpPr>
          <p:nvPr>
            <p:ph idx="1"/>
          </p:nvPr>
        </p:nvSpPr>
        <p:spPr/>
        <p:txBody>
          <a:bodyPr/>
          <a:lstStyle/>
          <a:p>
            <a:pPr marL="0" indent="0">
              <a:buNone/>
            </a:pPr>
            <a:r>
              <a:rPr lang="en-US" sz="2800" dirty="0"/>
              <a:t>Calling methods on an object that is </a:t>
            </a:r>
            <a:r>
              <a:rPr lang="en-US" sz="2800" b="1" dirty="0"/>
              <a:t>null</a:t>
            </a:r>
            <a:r>
              <a:rPr lang="en-US" sz="2800" dirty="0"/>
              <a:t> will crash your program! (throws a </a:t>
            </a:r>
            <a:r>
              <a:rPr lang="en-US" sz="2800" dirty="0" err="1"/>
              <a:t>NullPointerException</a:t>
            </a:r>
            <a:r>
              <a:rPr lang="en-US" sz="2800" dirty="0"/>
              <a:t>)</a:t>
            </a: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r="26116"/>
          <a:stretch/>
        </p:blipFill>
        <p:spPr>
          <a:xfrm>
            <a:off x="0" y="2697429"/>
            <a:ext cx="9144000" cy="3779571"/>
          </a:xfrm>
          <a:prstGeom prst="rect">
            <a:avLst/>
          </a:prstGeom>
        </p:spPr>
      </p:pic>
    </p:spTree>
    <p:extLst>
      <p:ext uri="{BB962C8B-B14F-4D97-AF65-F5344CB8AC3E}">
        <p14:creationId xmlns:p14="http://schemas.microsoft.com/office/powerpoint/2010/main" val="39342466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Plan for Today</a:t>
            </a:r>
          </a:p>
        </p:txBody>
      </p:sp>
      <p:sp>
        <p:nvSpPr>
          <p:cNvPr id="3" name="Content Placeholder 2"/>
          <p:cNvSpPr>
            <a:spLocks noGrp="1"/>
          </p:cNvSpPr>
          <p:nvPr>
            <p:ph idx="1"/>
          </p:nvPr>
        </p:nvSpPr>
        <p:spPr/>
        <p:txBody>
          <a:bodyPr/>
          <a:lstStyle/>
          <a:p>
            <a:r>
              <a:rPr lang="en-US" sz="3600" dirty="0"/>
              <a:t>Event-driven programming</a:t>
            </a:r>
          </a:p>
          <a:p>
            <a:r>
              <a:rPr lang="en-US" sz="3600" i="1" dirty="0"/>
              <a:t>Demo:</a:t>
            </a:r>
            <a:r>
              <a:rPr lang="en-US" sz="3600" dirty="0"/>
              <a:t> Click for Daisies</a:t>
            </a:r>
          </a:p>
          <a:p>
            <a:r>
              <a:rPr lang="en-US" sz="3600" i="1" dirty="0"/>
              <a:t>Demo:</a:t>
            </a:r>
            <a:r>
              <a:rPr lang="en-US" sz="3600" dirty="0"/>
              <a:t> Doodler</a:t>
            </a:r>
          </a:p>
          <a:p>
            <a:r>
              <a:rPr lang="en-US" sz="3600" dirty="0"/>
              <a:t>Instance Variables</a:t>
            </a:r>
          </a:p>
          <a:p>
            <a:r>
              <a:rPr lang="en-US" sz="3600" b="1" dirty="0">
                <a:latin typeface="Consolas" panose="020B0609020204030204" pitchFamily="49" charset="0"/>
                <a:cs typeface="Consolas" panose="020B0609020204030204" pitchFamily="49" charset="0"/>
              </a:rPr>
              <a:t>null</a:t>
            </a:r>
            <a:r>
              <a:rPr lang="en-US" sz="3600" dirty="0"/>
              <a:t> and </a:t>
            </a:r>
            <a:r>
              <a:rPr lang="en-US" sz="3600" b="1" dirty="0" err="1">
                <a:latin typeface="Consolas" panose="020B0609020204030204" pitchFamily="49" charset="0"/>
                <a:cs typeface="Consolas" panose="020B0609020204030204" pitchFamily="49" charset="0"/>
              </a:rPr>
              <a:t>getElementAt</a:t>
            </a:r>
            <a:endParaRPr lang="en-US" sz="3600" b="1" dirty="0">
              <a:latin typeface="Consolas" panose="020B0609020204030204" pitchFamily="49" charset="0"/>
              <a:cs typeface="Consolas" panose="020B0609020204030204" pitchFamily="49" charset="0"/>
            </a:endParaRPr>
          </a:p>
          <a:p>
            <a:r>
              <a:rPr lang="en-US" sz="3600" i="1" dirty="0"/>
              <a:t>Demo:</a:t>
            </a:r>
            <a:r>
              <a:rPr lang="en-US" sz="3600" dirty="0"/>
              <a:t> Whack-a-Mole</a:t>
            </a:r>
            <a:endParaRPr lang="en-US" sz="3600" i="1" dirty="0"/>
          </a:p>
        </p:txBody>
      </p:sp>
    </p:spTree>
    <p:extLst>
      <p:ext uri="{BB962C8B-B14F-4D97-AF65-F5344CB8AC3E}">
        <p14:creationId xmlns:p14="http://schemas.microsoft.com/office/powerpoint/2010/main" val="196641222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9346" name="Rectangle 2"/>
          <p:cNvSpPr>
            <a:spLocks noGrp="1" noChangeArrowheads="1"/>
          </p:cNvSpPr>
          <p:nvPr>
            <p:ph type="title"/>
          </p:nvPr>
        </p:nvSpPr>
        <p:spPr/>
        <p:txBody>
          <a:bodyPr/>
          <a:lstStyle/>
          <a:p>
            <a:r>
              <a:rPr lang="en-US" altLang="x-none" dirty="0"/>
              <a:t>Putting it all together</a:t>
            </a:r>
          </a:p>
        </p:txBody>
      </p:sp>
      <p:pic>
        <p:nvPicPr>
          <p:cNvPr id="3" name="Content Placeholder 2"/>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87922" y="1295400"/>
            <a:ext cx="7168155" cy="5181600"/>
          </a:xfrm>
        </p:spPr>
      </p:pic>
    </p:spTree>
    <p:extLst>
      <p:ext uri="{BB962C8B-B14F-4D97-AF65-F5344CB8AC3E}">
        <p14:creationId xmlns:p14="http://schemas.microsoft.com/office/powerpoint/2010/main" val="54629518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Whack-A-Mole</a:t>
            </a:r>
          </a:p>
        </p:txBody>
      </p:sp>
      <p:sp>
        <p:nvSpPr>
          <p:cNvPr id="3" name="Content Placeholder 2"/>
          <p:cNvSpPr>
            <a:spLocks noGrp="1"/>
          </p:cNvSpPr>
          <p:nvPr>
            <p:ph idx="1"/>
          </p:nvPr>
        </p:nvSpPr>
        <p:spPr/>
        <p:txBody>
          <a:bodyPr/>
          <a:lstStyle/>
          <a:p>
            <a:pPr marL="0" indent="0">
              <a:buNone/>
            </a:pPr>
            <a:r>
              <a:rPr lang="en-US" dirty="0"/>
              <a:t>Let’s make Whack-A-Mole!</a:t>
            </a:r>
          </a:p>
          <a:p>
            <a:r>
              <a:rPr lang="en-US" dirty="0"/>
              <a:t>Moles should initially appear at random locations on the screen</a:t>
            </a:r>
          </a:p>
          <a:p>
            <a:r>
              <a:rPr lang="en-US" dirty="0"/>
              <a:t>If the user clicks a mole, remove it</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36887" y="3370472"/>
            <a:ext cx="5070225" cy="3665082"/>
          </a:xfrm>
          <a:prstGeom prst="rect">
            <a:avLst/>
          </a:prstGeom>
        </p:spPr>
      </p:pic>
    </p:spTree>
    <p:extLst>
      <p:ext uri="{BB962C8B-B14F-4D97-AF65-F5344CB8AC3E}">
        <p14:creationId xmlns:p14="http://schemas.microsoft.com/office/powerpoint/2010/main" val="73926734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Whack-A-Mole</a:t>
            </a:r>
          </a:p>
        </p:txBody>
      </p:sp>
      <p:sp>
        <p:nvSpPr>
          <p:cNvPr id="3" name="Content Placeholder 2"/>
          <p:cNvSpPr>
            <a:spLocks noGrp="1"/>
          </p:cNvSpPr>
          <p:nvPr>
            <p:ph idx="1"/>
          </p:nvPr>
        </p:nvSpPr>
        <p:spPr/>
        <p:txBody>
          <a:bodyPr/>
          <a:lstStyle/>
          <a:p>
            <a:pPr marL="0" indent="0">
              <a:buNone/>
            </a:pPr>
            <a:r>
              <a:rPr lang="en-US" dirty="0"/>
              <a:t>Let’s add to our program by continuously adding more moles as the game plays.</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36887" y="3370472"/>
            <a:ext cx="5070225" cy="3665082"/>
          </a:xfrm>
          <a:prstGeom prst="rect">
            <a:avLst/>
          </a:prstGeom>
        </p:spPr>
      </p:pic>
    </p:spTree>
    <p:extLst>
      <p:ext uri="{BB962C8B-B14F-4D97-AF65-F5344CB8AC3E}">
        <p14:creationId xmlns:p14="http://schemas.microsoft.com/office/powerpoint/2010/main" val="183363585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a:solidFill>
                  <a:schemeClr val="tx1"/>
                </a:solidFill>
                <a:latin typeface="Century Gothic"/>
                <a:cs typeface="Century Gothic"/>
              </a:rPr>
              <a:t>Normal Program</a:t>
            </a:r>
          </a:p>
        </p:txBody>
      </p:sp>
      <p:pic>
        <p:nvPicPr>
          <p:cNvPr id="7" name="Picture 6"/>
          <p:cNvPicPr>
            <a:picLocks noChangeAspect="1"/>
          </p:cNvPicPr>
          <p:nvPr/>
        </p:nvPicPr>
        <p:blipFill>
          <a:blip r:embed="rId2">
            <a:extLst>
              <a:ext uri="{BEBA8EAE-BF5A-486C-A8C5-ECC9F3942E4B}">
                <a14:imgProps xmlns:a14="http://schemas.microsoft.com/office/drawing/2010/main">
                  <a14:imgLayer r:embed="rId3">
                    <a14:imgEffect>
                      <a14:backgroundRemoval t="9929" b="94326" l="9859" r="89965"/>
                    </a14:imgEffect>
                  </a14:imgLayer>
                </a14:imgProps>
              </a:ext>
            </a:extLst>
          </a:blip>
          <a:stretch>
            <a:fillRect/>
          </a:stretch>
        </p:blipFill>
        <p:spPr>
          <a:xfrm>
            <a:off x="3178145" y="1129479"/>
            <a:ext cx="3846099" cy="5728521"/>
          </a:xfrm>
          <a:prstGeom prst="rect">
            <a:avLst/>
          </a:prstGeom>
        </p:spPr>
      </p:pic>
      <p:sp>
        <p:nvSpPr>
          <p:cNvPr id="9" name="TextBox 8"/>
          <p:cNvSpPr txBox="1"/>
          <p:nvPr/>
        </p:nvSpPr>
        <p:spPr>
          <a:xfrm>
            <a:off x="3878135" y="941805"/>
            <a:ext cx="1749848" cy="461665"/>
          </a:xfrm>
          <a:prstGeom prst="rect">
            <a:avLst/>
          </a:prstGeom>
          <a:noFill/>
        </p:spPr>
        <p:txBody>
          <a:bodyPr wrap="none" rtlCol="0">
            <a:spAutoFit/>
          </a:bodyPr>
          <a:lstStyle/>
          <a:p>
            <a:r>
              <a:rPr lang="en-US" sz="2400" dirty="0"/>
              <a:t>Run Method</a:t>
            </a:r>
          </a:p>
        </p:txBody>
      </p:sp>
    </p:spTree>
    <p:extLst>
      <p:ext uri="{BB962C8B-B14F-4D97-AF65-F5344CB8AC3E}">
        <p14:creationId xmlns:p14="http://schemas.microsoft.com/office/powerpoint/2010/main" val="88970215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BEF2F208-90F1-0B4C-B292-6107AB368DA3}"/>
              </a:ext>
            </a:extLst>
          </p:cNvPr>
          <p:cNvGrpSpPr/>
          <p:nvPr/>
        </p:nvGrpSpPr>
        <p:grpSpPr>
          <a:xfrm>
            <a:off x="3888104" y="2281614"/>
            <a:ext cx="4327209" cy="2190374"/>
            <a:chOff x="3659504" y="2995989"/>
            <a:chExt cx="4327209" cy="1318836"/>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59504" y="2995989"/>
              <a:ext cx="4327209" cy="130844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Rectangle 4">
              <a:extLst>
                <a:ext uri="{FF2B5EF4-FFF2-40B4-BE49-F238E27FC236}">
                  <a16:creationId xmlns:a16="http://schemas.microsoft.com/office/drawing/2014/main" id="{F1A5F6D0-6FB1-0F4D-8E49-224759EEE4BB}"/>
                </a:ext>
              </a:extLst>
            </p:cNvPr>
            <p:cNvSpPr/>
            <p:nvPr/>
          </p:nvSpPr>
          <p:spPr>
            <a:xfrm>
              <a:off x="3686175" y="3000374"/>
              <a:ext cx="4229101" cy="131445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6" name="TextBox 5">
            <a:extLst>
              <a:ext uri="{FF2B5EF4-FFF2-40B4-BE49-F238E27FC236}">
                <a16:creationId xmlns:a16="http://schemas.microsoft.com/office/drawing/2014/main" id="{53A35DFB-A864-654F-B5E6-A4883B2740C4}"/>
              </a:ext>
            </a:extLst>
          </p:cNvPr>
          <p:cNvSpPr txBox="1"/>
          <p:nvPr/>
        </p:nvSpPr>
        <p:spPr>
          <a:xfrm>
            <a:off x="4271963" y="2514600"/>
            <a:ext cx="2973891" cy="1754326"/>
          </a:xfrm>
          <a:prstGeom prst="rect">
            <a:avLst/>
          </a:prstGeom>
          <a:noFill/>
        </p:spPr>
        <p:txBody>
          <a:bodyPr wrap="none" rtlCol="0">
            <a:spAutoFit/>
          </a:bodyPr>
          <a:lstStyle/>
          <a:p>
            <a:r>
              <a:rPr lang="en-US" b="1" dirty="0">
                <a:solidFill>
                  <a:srgbClr val="7030A0"/>
                </a:solidFill>
                <a:latin typeface="Menlo" panose="020B0609030804020204" pitchFamily="49" charset="0"/>
                <a:ea typeface="Menlo" panose="020B0609030804020204" pitchFamily="49" charset="0"/>
                <a:cs typeface="Menlo" panose="020B0609030804020204" pitchFamily="49" charset="0"/>
              </a:rPr>
              <a:t>public void </a:t>
            </a:r>
            <a:r>
              <a:rPr lang="en-US" dirty="0">
                <a:latin typeface="Menlo" panose="020B0609030804020204" pitchFamily="49" charset="0"/>
                <a:ea typeface="Menlo" panose="020B0609030804020204" pitchFamily="49" charset="0"/>
                <a:cs typeface="Menlo" panose="020B0609030804020204" pitchFamily="49" charset="0"/>
              </a:rPr>
              <a:t>run() { </a:t>
            </a:r>
          </a:p>
          <a:p>
            <a:r>
              <a:rPr lang="en-US" dirty="0">
                <a:latin typeface="Menlo" panose="020B0609030804020204" pitchFamily="49" charset="0"/>
                <a:ea typeface="Menlo" panose="020B0609030804020204" pitchFamily="49" charset="0"/>
                <a:cs typeface="Menlo" panose="020B0609030804020204" pitchFamily="49" charset="0"/>
              </a:rPr>
              <a:t>   </a:t>
            </a:r>
            <a:r>
              <a:rPr lang="en-US" b="1" dirty="0">
                <a:solidFill>
                  <a:srgbClr val="7030A0"/>
                </a:solidFill>
                <a:latin typeface="Menlo" panose="020B0609030804020204" pitchFamily="49" charset="0"/>
                <a:ea typeface="Menlo" panose="020B0609030804020204" pitchFamily="49" charset="0"/>
                <a:cs typeface="Menlo" panose="020B0609030804020204" pitchFamily="49" charset="0"/>
              </a:rPr>
              <a:t>while</a:t>
            </a:r>
            <a:r>
              <a:rPr lang="en-US" dirty="0">
                <a:latin typeface="Menlo" panose="020B0609030804020204" pitchFamily="49" charset="0"/>
                <a:ea typeface="Menlo" panose="020B0609030804020204" pitchFamily="49" charset="0"/>
                <a:cs typeface="Menlo" panose="020B0609030804020204" pitchFamily="49" charset="0"/>
              </a:rPr>
              <a:t>(true) {</a:t>
            </a:r>
          </a:p>
          <a:p>
            <a:r>
              <a:rPr lang="en-US" dirty="0">
                <a:latin typeface="Menlo" panose="020B0609030804020204" pitchFamily="49" charset="0"/>
                <a:ea typeface="Menlo" panose="020B0609030804020204" pitchFamily="49" charset="0"/>
                <a:cs typeface="Menlo" panose="020B0609030804020204" pitchFamily="49" charset="0"/>
              </a:rPr>
              <a:t>      update();</a:t>
            </a:r>
          </a:p>
          <a:p>
            <a:r>
              <a:rPr lang="en-US" dirty="0">
                <a:latin typeface="Menlo" panose="020B0609030804020204" pitchFamily="49" charset="0"/>
                <a:ea typeface="Menlo" panose="020B0609030804020204" pitchFamily="49" charset="0"/>
                <a:cs typeface="Menlo" panose="020B0609030804020204" pitchFamily="49" charset="0"/>
              </a:rPr>
              <a:t>      pause(</a:t>
            </a:r>
            <a:r>
              <a:rPr lang="en-US" dirty="0">
                <a:solidFill>
                  <a:srgbClr val="0027FF"/>
                </a:solidFill>
                <a:latin typeface="Menlo" panose="020B0609030804020204" pitchFamily="49" charset="0"/>
                <a:ea typeface="Menlo" panose="020B0609030804020204" pitchFamily="49" charset="0"/>
                <a:cs typeface="Menlo" panose="020B0609030804020204" pitchFamily="49" charset="0"/>
              </a:rPr>
              <a:t>DELAY</a:t>
            </a:r>
            <a:r>
              <a:rPr lang="en-US" dirty="0">
                <a:latin typeface="Menlo" panose="020B0609030804020204" pitchFamily="49" charset="0"/>
                <a:ea typeface="Menlo" panose="020B0609030804020204" pitchFamily="49" charset="0"/>
                <a:cs typeface="Menlo" panose="020B0609030804020204" pitchFamily="49" charset="0"/>
              </a:rPr>
              <a:t>);</a:t>
            </a:r>
          </a:p>
          <a:p>
            <a:r>
              <a:rPr lang="en-US" dirty="0">
                <a:latin typeface="Menlo" panose="020B0609030804020204" pitchFamily="49" charset="0"/>
                <a:ea typeface="Menlo" panose="020B0609030804020204" pitchFamily="49" charset="0"/>
                <a:cs typeface="Menlo" panose="020B0609030804020204" pitchFamily="49" charset="0"/>
              </a:rPr>
              <a:t>   }</a:t>
            </a:r>
            <a:br>
              <a:rPr lang="en-US" dirty="0">
                <a:latin typeface="Menlo" panose="020B0609030804020204" pitchFamily="49" charset="0"/>
                <a:ea typeface="Menlo" panose="020B0609030804020204" pitchFamily="49" charset="0"/>
                <a:cs typeface="Menlo" panose="020B0609030804020204" pitchFamily="49" charset="0"/>
              </a:rPr>
            </a:br>
            <a:r>
              <a:rPr lang="en-US" dirty="0">
                <a:latin typeface="Menlo" panose="020B0609030804020204" pitchFamily="49" charset="0"/>
                <a:ea typeface="Menlo" panose="020B0609030804020204" pitchFamily="49" charset="0"/>
                <a:cs typeface="Menlo" panose="020B0609030804020204" pitchFamily="49" charset="0"/>
              </a:rPr>
              <a:t>}</a:t>
            </a:r>
          </a:p>
        </p:txBody>
      </p:sp>
      <p:sp>
        <p:nvSpPr>
          <p:cNvPr id="4"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a:solidFill>
                  <a:schemeClr val="tx1"/>
                </a:solidFill>
                <a:latin typeface="Century Gothic"/>
                <a:cs typeface="Century Gothic"/>
              </a:rPr>
              <a:t>Normal Program</a:t>
            </a:r>
          </a:p>
        </p:txBody>
      </p:sp>
      <p:pic>
        <p:nvPicPr>
          <p:cNvPr id="7" name="Picture 6"/>
          <p:cNvPicPr>
            <a:picLocks noChangeAspect="1"/>
          </p:cNvPicPr>
          <p:nvPr/>
        </p:nvPicPr>
        <p:blipFill>
          <a:blip r:embed="rId3">
            <a:extLst>
              <a:ext uri="{BEBA8EAE-BF5A-486C-A8C5-ECC9F3942E4B}">
                <a14:imgProps xmlns:a14="http://schemas.microsoft.com/office/drawing/2010/main">
                  <a14:imgLayer r:embed="rId4">
                    <a14:imgEffect>
                      <a14:backgroundRemoval t="9929" b="94326" l="9859" r="89965"/>
                    </a14:imgEffect>
                  </a14:imgLayer>
                </a14:imgProps>
              </a:ext>
            </a:extLst>
          </a:blip>
          <a:stretch>
            <a:fillRect/>
          </a:stretch>
        </p:blipFill>
        <p:spPr>
          <a:xfrm>
            <a:off x="247055" y="1129479"/>
            <a:ext cx="3846099" cy="5728521"/>
          </a:xfrm>
          <a:prstGeom prst="rect">
            <a:avLst/>
          </a:prstGeom>
        </p:spPr>
      </p:pic>
      <p:sp>
        <p:nvSpPr>
          <p:cNvPr id="9" name="TextBox 8"/>
          <p:cNvSpPr txBox="1"/>
          <p:nvPr/>
        </p:nvSpPr>
        <p:spPr>
          <a:xfrm>
            <a:off x="947045" y="941805"/>
            <a:ext cx="1749848" cy="461665"/>
          </a:xfrm>
          <a:prstGeom prst="rect">
            <a:avLst/>
          </a:prstGeom>
          <a:noFill/>
        </p:spPr>
        <p:txBody>
          <a:bodyPr wrap="none" rtlCol="0">
            <a:spAutoFit/>
          </a:bodyPr>
          <a:lstStyle/>
          <a:p>
            <a:r>
              <a:rPr lang="en-US" sz="2400" dirty="0"/>
              <a:t>Run Method</a:t>
            </a:r>
          </a:p>
        </p:txBody>
      </p:sp>
      <p:sp>
        <p:nvSpPr>
          <p:cNvPr id="3" name="Rounded Rectangle 2"/>
          <p:cNvSpPr/>
          <p:nvPr/>
        </p:nvSpPr>
        <p:spPr>
          <a:xfrm>
            <a:off x="4060390" y="2507163"/>
            <a:ext cx="3854885" cy="350728"/>
          </a:xfrm>
          <a:prstGeom prst="roundRect">
            <a:avLst/>
          </a:prstGeom>
          <a:noFill/>
          <a:ln w="38100">
            <a:solidFill>
              <a:srgbClr val="0027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9602774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a:solidFill>
                  <a:schemeClr val="tx1"/>
                </a:solidFill>
                <a:latin typeface="Century Gothic"/>
                <a:cs typeface="Century Gothic"/>
              </a:rPr>
              <a:t>Normal Program</a:t>
            </a:r>
          </a:p>
        </p:txBody>
      </p:sp>
      <p:pic>
        <p:nvPicPr>
          <p:cNvPr id="7" name="Picture 6"/>
          <p:cNvPicPr>
            <a:picLocks noChangeAspect="1"/>
          </p:cNvPicPr>
          <p:nvPr/>
        </p:nvPicPr>
        <p:blipFill>
          <a:blip r:embed="rId2">
            <a:extLst>
              <a:ext uri="{BEBA8EAE-BF5A-486C-A8C5-ECC9F3942E4B}">
                <a14:imgProps xmlns:a14="http://schemas.microsoft.com/office/drawing/2010/main">
                  <a14:imgLayer r:embed="rId3">
                    <a14:imgEffect>
                      <a14:backgroundRemoval t="9929" b="94326" l="9859" r="89965"/>
                    </a14:imgEffect>
                  </a14:imgLayer>
                </a14:imgProps>
              </a:ext>
            </a:extLst>
          </a:blip>
          <a:stretch>
            <a:fillRect/>
          </a:stretch>
        </p:blipFill>
        <p:spPr>
          <a:xfrm>
            <a:off x="247055" y="1129479"/>
            <a:ext cx="3846099" cy="5728521"/>
          </a:xfrm>
          <a:prstGeom prst="rect">
            <a:avLst/>
          </a:prstGeom>
        </p:spPr>
      </p:pic>
      <p:sp>
        <p:nvSpPr>
          <p:cNvPr id="9" name="TextBox 8"/>
          <p:cNvSpPr txBox="1"/>
          <p:nvPr/>
        </p:nvSpPr>
        <p:spPr>
          <a:xfrm>
            <a:off x="947045" y="941805"/>
            <a:ext cx="1749848" cy="461665"/>
          </a:xfrm>
          <a:prstGeom prst="rect">
            <a:avLst/>
          </a:prstGeom>
          <a:noFill/>
        </p:spPr>
        <p:txBody>
          <a:bodyPr wrap="none" rtlCol="0">
            <a:spAutoFit/>
          </a:bodyPr>
          <a:lstStyle/>
          <a:p>
            <a:r>
              <a:rPr lang="en-US" sz="2400" dirty="0"/>
              <a:t>Run Method</a:t>
            </a:r>
          </a:p>
        </p:txBody>
      </p:sp>
      <p:grpSp>
        <p:nvGrpSpPr>
          <p:cNvPr id="8" name="Group 7">
            <a:extLst>
              <a:ext uri="{FF2B5EF4-FFF2-40B4-BE49-F238E27FC236}">
                <a16:creationId xmlns:a16="http://schemas.microsoft.com/office/drawing/2014/main" id="{FBA57601-6034-F24A-94EB-B07F645D53AC}"/>
              </a:ext>
            </a:extLst>
          </p:cNvPr>
          <p:cNvGrpSpPr/>
          <p:nvPr/>
        </p:nvGrpSpPr>
        <p:grpSpPr>
          <a:xfrm>
            <a:off x="3888104" y="2281614"/>
            <a:ext cx="4327209" cy="2190374"/>
            <a:chOff x="3659504" y="2995989"/>
            <a:chExt cx="4327209" cy="1318836"/>
          </a:xfrm>
        </p:grpSpPr>
        <p:pic>
          <p:nvPicPr>
            <p:cNvPr id="10" name="Picture 9">
              <a:extLst>
                <a:ext uri="{FF2B5EF4-FFF2-40B4-BE49-F238E27FC236}">
                  <a16:creationId xmlns:a16="http://schemas.microsoft.com/office/drawing/2014/main" id="{659B248E-E23D-724B-BFE2-42806867619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59504" y="2995989"/>
              <a:ext cx="4327209" cy="130844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1" name="Rectangle 10">
              <a:extLst>
                <a:ext uri="{FF2B5EF4-FFF2-40B4-BE49-F238E27FC236}">
                  <a16:creationId xmlns:a16="http://schemas.microsoft.com/office/drawing/2014/main" id="{62B32FF6-03EC-0E48-8F1C-8D4B49EC0016}"/>
                </a:ext>
              </a:extLst>
            </p:cNvPr>
            <p:cNvSpPr/>
            <p:nvPr/>
          </p:nvSpPr>
          <p:spPr>
            <a:xfrm>
              <a:off x="3686175" y="3000374"/>
              <a:ext cx="4229101" cy="131445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2" name="TextBox 11">
            <a:extLst>
              <a:ext uri="{FF2B5EF4-FFF2-40B4-BE49-F238E27FC236}">
                <a16:creationId xmlns:a16="http://schemas.microsoft.com/office/drawing/2014/main" id="{A28BFAA6-DD10-2949-981E-19B2C8504DF8}"/>
              </a:ext>
            </a:extLst>
          </p:cNvPr>
          <p:cNvSpPr txBox="1"/>
          <p:nvPr/>
        </p:nvSpPr>
        <p:spPr>
          <a:xfrm>
            <a:off x="4271963" y="2514600"/>
            <a:ext cx="2973891" cy="1754326"/>
          </a:xfrm>
          <a:prstGeom prst="rect">
            <a:avLst/>
          </a:prstGeom>
          <a:noFill/>
        </p:spPr>
        <p:txBody>
          <a:bodyPr wrap="none" rtlCol="0">
            <a:spAutoFit/>
          </a:bodyPr>
          <a:lstStyle/>
          <a:p>
            <a:r>
              <a:rPr lang="en-US" b="1" dirty="0">
                <a:solidFill>
                  <a:srgbClr val="7030A0"/>
                </a:solidFill>
                <a:latin typeface="Menlo" panose="020B0609030804020204" pitchFamily="49" charset="0"/>
                <a:ea typeface="Menlo" panose="020B0609030804020204" pitchFamily="49" charset="0"/>
                <a:cs typeface="Menlo" panose="020B0609030804020204" pitchFamily="49" charset="0"/>
              </a:rPr>
              <a:t>public void </a:t>
            </a:r>
            <a:r>
              <a:rPr lang="en-US" dirty="0">
                <a:latin typeface="Menlo" panose="020B0609030804020204" pitchFamily="49" charset="0"/>
                <a:ea typeface="Menlo" panose="020B0609030804020204" pitchFamily="49" charset="0"/>
                <a:cs typeface="Menlo" panose="020B0609030804020204" pitchFamily="49" charset="0"/>
              </a:rPr>
              <a:t>run() { </a:t>
            </a:r>
          </a:p>
          <a:p>
            <a:r>
              <a:rPr lang="en-US" dirty="0">
                <a:latin typeface="Menlo" panose="020B0609030804020204" pitchFamily="49" charset="0"/>
                <a:ea typeface="Menlo" panose="020B0609030804020204" pitchFamily="49" charset="0"/>
                <a:cs typeface="Menlo" panose="020B0609030804020204" pitchFamily="49" charset="0"/>
              </a:rPr>
              <a:t>   </a:t>
            </a:r>
            <a:r>
              <a:rPr lang="en-US" b="1" dirty="0">
                <a:solidFill>
                  <a:srgbClr val="7030A0"/>
                </a:solidFill>
                <a:latin typeface="Menlo" panose="020B0609030804020204" pitchFamily="49" charset="0"/>
                <a:ea typeface="Menlo" panose="020B0609030804020204" pitchFamily="49" charset="0"/>
                <a:cs typeface="Menlo" panose="020B0609030804020204" pitchFamily="49" charset="0"/>
              </a:rPr>
              <a:t>while</a:t>
            </a:r>
            <a:r>
              <a:rPr lang="en-US" dirty="0">
                <a:latin typeface="Menlo" panose="020B0609030804020204" pitchFamily="49" charset="0"/>
                <a:ea typeface="Menlo" panose="020B0609030804020204" pitchFamily="49" charset="0"/>
                <a:cs typeface="Menlo" panose="020B0609030804020204" pitchFamily="49" charset="0"/>
              </a:rPr>
              <a:t>(true) {</a:t>
            </a:r>
          </a:p>
          <a:p>
            <a:r>
              <a:rPr lang="en-US" dirty="0">
                <a:latin typeface="Menlo" panose="020B0609030804020204" pitchFamily="49" charset="0"/>
                <a:ea typeface="Menlo" panose="020B0609030804020204" pitchFamily="49" charset="0"/>
                <a:cs typeface="Menlo" panose="020B0609030804020204" pitchFamily="49" charset="0"/>
              </a:rPr>
              <a:t>      update();</a:t>
            </a:r>
          </a:p>
          <a:p>
            <a:r>
              <a:rPr lang="en-US" dirty="0">
                <a:latin typeface="Menlo" panose="020B0609030804020204" pitchFamily="49" charset="0"/>
                <a:ea typeface="Menlo" panose="020B0609030804020204" pitchFamily="49" charset="0"/>
                <a:cs typeface="Menlo" panose="020B0609030804020204" pitchFamily="49" charset="0"/>
              </a:rPr>
              <a:t>      pause(</a:t>
            </a:r>
            <a:r>
              <a:rPr lang="en-US" dirty="0">
                <a:solidFill>
                  <a:srgbClr val="0027FF"/>
                </a:solidFill>
                <a:latin typeface="Menlo" panose="020B0609030804020204" pitchFamily="49" charset="0"/>
                <a:ea typeface="Menlo" panose="020B0609030804020204" pitchFamily="49" charset="0"/>
                <a:cs typeface="Menlo" panose="020B0609030804020204" pitchFamily="49" charset="0"/>
              </a:rPr>
              <a:t>DELAY</a:t>
            </a:r>
            <a:r>
              <a:rPr lang="en-US" dirty="0">
                <a:latin typeface="Menlo" panose="020B0609030804020204" pitchFamily="49" charset="0"/>
                <a:ea typeface="Menlo" panose="020B0609030804020204" pitchFamily="49" charset="0"/>
                <a:cs typeface="Menlo" panose="020B0609030804020204" pitchFamily="49" charset="0"/>
              </a:rPr>
              <a:t>);</a:t>
            </a:r>
          </a:p>
          <a:p>
            <a:r>
              <a:rPr lang="en-US" dirty="0">
                <a:latin typeface="Menlo" panose="020B0609030804020204" pitchFamily="49" charset="0"/>
                <a:ea typeface="Menlo" panose="020B0609030804020204" pitchFamily="49" charset="0"/>
                <a:cs typeface="Menlo" panose="020B0609030804020204" pitchFamily="49" charset="0"/>
              </a:rPr>
              <a:t>   }</a:t>
            </a:r>
            <a:br>
              <a:rPr lang="en-US" dirty="0">
                <a:latin typeface="Menlo" panose="020B0609030804020204" pitchFamily="49" charset="0"/>
                <a:ea typeface="Menlo" panose="020B0609030804020204" pitchFamily="49" charset="0"/>
                <a:cs typeface="Menlo" panose="020B0609030804020204" pitchFamily="49" charset="0"/>
              </a:rPr>
            </a:br>
            <a:r>
              <a:rPr lang="en-US" dirty="0">
                <a:latin typeface="Menlo" panose="020B0609030804020204" pitchFamily="49" charset="0"/>
                <a:ea typeface="Menlo" panose="020B0609030804020204" pitchFamily="49" charset="0"/>
                <a:cs typeface="Menlo" panose="020B0609030804020204" pitchFamily="49" charset="0"/>
              </a:rPr>
              <a:t>}</a:t>
            </a:r>
          </a:p>
        </p:txBody>
      </p:sp>
      <p:sp>
        <p:nvSpPr>
          <p:cNvPr id="13" name="Rounded Rectangle 12">
            <a:extLst>
              <a:ext uri="{FF2B5EF4-FFF2-40B4-BE49-F238E27FC236}">
                <a16:creationId xmlns:a16="http://schemas.microsoft.com/office/drawing/2014/main" id="{87451A8A-99CC-644E-A4EE-CC91D57F9B1B}"/>
              </a:ext>
            </a:extLst>
          </p:cNvPr>
          <p:cNvSpPr/>
          <p:nvPr/>
        </p:nvSpPr>
        <p:spPr>
          <a:xfrm>
            <a:off x="4672013" y="2821488"/>
            <a:ext cx="2014537" cy="350728"/>
          </a:xfrm>
          <a:prstGeom prst="roundRect">
            <a:avLst/>
          </a:prstGeom>
          <a:noFill/>
          <a:ln w="38100">
            <a:solidFill>
              <a:srgbClr val="0027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0088766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a:solidFill>
                  <a:schemeClr val="tx1"/>
                </a:solidFill>
                <a:latin typeface="Century Gothic"/>
                <a:cs typeface="Century Gothic"/>
              </a:rPr>
              <a:t>Normal Program</a:t>
            </a:r>
          </a:p>
        </p:txBody>
      </p:sp>
      <p:pic>
        <p:nvPicPr>
          <p:cNvPr id="7" name="Picture 6"/>
          <p:cNvPicPr>
            <a:picLocks noChangeAspect="1"/>
          </p:cNvPicPr>
          <p:nvPr/>
        </p:nvPicPr>
        <p:blipFill>
          <a:blip r:embed="rId2">
            <a:extLst>
              <a:ext uri="{BEBA8EAE-BF5A-486C-A8C5-ECC9F3942E4B}">
                <a14:imgProps xmlns:a14="http://schemas.microsoft.com/office/drawing/2010/main">
                  <a14:imgLayer r:embed="rId3">
                    <a14:imgEffect>
                      <a14:backgroundRemoval t="9929" b="94326" l="9859" r="89965"/>
                    </a14:imgEffect>
                  </a14:imgLayer>
                </a14:imgProps>
              </a:ext>
            </a:extLst>
          </a:blip>
          <a:stretch>
            <a:fillRect/>
          </a:stretch>
        </p:blipFill>
        <p:spPr>
          <a:xfrm>
            <a:off x="247055" y="1129479"/>
            <a:ext cx="3846099" cy="5728521"/>
          </a:xfrm>
          <a:prstGeom prst="rect">
            <a:avLst/>
          </a:prstGeom>
        </p:spPr>
      </p:pic>
      <p:sp>
        <p:nvSpPr>
          <p:cNvPr id="9" name="TextBox 8"/>
          <p:cNvSpPr txBox="1"/>
          <p:nvPr/>
        </p:nvSpPr>
        <p:spPr>
          <a:xfrm>
            <a:off x="947045" y="941805"/>
            <a:ext cx="1749848" cy="461665"/>
          </a:xfrm>
          <a:prstGeom prst="rect">
            <a:avLst/>
          </a:prstGeom>
          <a:noFill/>
        </p:spPr>
        <p:txBody>
          <a:bodyPr wrap="none" rtlCol="0">
            <a:spAutoFit/>
          </a:bodyPr>
          <a:lstStyle/>
          <a:p>
            <a:r>
              <a:rPr lang="en-US" sz="2400" dirty="0"/>
              <a:t>Run Method</a:t>
            </a:r>
          </a:p>
        </p:txBody>
      </p:sp>
      <p:grpSp>
        <p:nvGrpSpPr>
          <p:cNvPr id="8" name="Group 7">
            <a:extLst>
              <a:ext uri="{FF2B5EF4-FFF2-40B4-BE49-F238E27FC236}">
                <a16:creationId xmlns:a16="http://schemas.microsoft.com/office/drawing/2014/main" id="{346802AB-EEEF-9140-8D29-3F3AE586B6CF}"/>
              </a:ext>
            </a:extLst>
          </p:cNvPr>
          <p:cNvGrpSpPr/>
          <p:nvPr/>
        </p:nvGrpSpPr>
        <p:grpSpPr>
          <a:xfrm>
            <a:off x="3888104" y="2281614"/>
            <a:ext cx="4327209" cy="2190374"/>
            <a:chOff x="3659504" y="2995989"/>
            <a:chExt cx="4327209" cy="1318836"/>
          </a:xfrm>
        </p:grpSpPr>
        <p:pic>
          <p:nvPicPr>
            <p:cNvPr id="10" name="Picture 9">
              <a:extLst>
                <a:ext uri="{FF2B5EF4-FFF2-40B4-BE49-F238E27FC236}">
                  <a16:creationId xmlns:a16="http://schemas.microsoft.com/office/drawing/2014/main" id="{53768277-534B-AA4A-B11F-3B40C52392E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59504" y="2995989"/>
              <a:ext cx="4327209" cy="130844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1" name="Rectangle 10">
              <a:extLst>
                <a:ext uri="{FF2B5EF4-FFF2-40B4-BE49-F238E27FC236}">
                  <a16:creationId xmlns:a16="http://schemas.microsoft.com/office/drawing/2014/main" id="{805C21A2-C38E-E349-8EA2-FF60451F9651}"/>
                </a:ext>
              </a:extLst>
            </p:cNvPr>
            <p:cNvSpPr/>
            <p:nvPr/>
          </p:nvSpPr>
          <p:spPr>
            <a:xfrm>
              <a:off x="3686175" y="3000374"/>
              <a:ext cx="4229101" cy="131445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2" name="TextBox 11">
            <a:extLst>
              <a:ext uri="{FF2B5EF4-FFF2-40B4-BE49-F238E27FC236}">
                <a16:creationId xmlns:a16="http://schemas.microsoft.com/office/drawing/2014/main" id="{53439E8E-A7BA-6F45-BACE-AAA4BD4216C4}"/>
              </a:ext>
            </a:extLst>
          </p:cNvPr>
          <p:cNvSpPr txBox="1"/>
          <p:nvPr/>
        </p:nvSpPr>
        <p:spPr>
          <a:xfrm>
            <a:off x="4271963" y="2514600"/>
            <a:ext cx="2973891" cy="1754326"/>
          </a:xfrm>
          <a:prstGeom prst="rect">
            <a:avLst/>
          </a:prstGeom>
          <a:noFill/>
        </p:spPr>
        <p:txBody>
          <a:bodyPr wrap="none" rtlCol="0">
            <a:spAutoFit/>
          </a:bodyPr>
          <a:lstStyle/>
          <a:p>
            <a:r>
              <a:rPr lang="en-US" b="1" dirty="0">
                <a:solidFill>
                  <a:srgbClr val="7030A0"/>
                </a:solidFill>
                <a:latin typeface="Menlo" panose="020B0609030804020204" pitchFamily="49" charset="0"/>
                <a:ea typeface="Menlo" panose="020B0609030804020204" pitchFamily="49" charset="0"/>
                <a:cs typeface="Menlo" panose="020B0609030804020204" pitchFamily="49" charset="0"/>
              </a:rPr>
              <a:t>public void </a:t>
            </a:r>
            <a:r>
              <a:rPr lang="en-US" dirty="0">
                <a:latin typeface="Menlo" panose="020B0609030804020204" pitchFamily="49" charset="0"/>
                <a:ea typeface="Menlo" panose="020B0609030804020204" pitchFamily="49" charset="0"/>
                <a:cs typeface="Menlo" panose="020B0609030804020204" pitchFamily="49" charset="0"/>
              </a:rPr>
              <a:t>run() { </a:t>
            </a:r>
          </a:p>
          <a:p>
            <a:r>
              <a:rPr lang="en-US" dirty="0">
                <a:latin typeface="Menlo" panose="020B0609030804020204" pitchFamily="49" charset="0"/>
                <a:ea typeface="Menlo" panose="020B0609030804020204" pitchFamily="49" charset="0"/>
                <a:cs typeface="Menlo" panose="020B0609030804020204" pitchFamily="49" charset="0"/>
              </a:rPr>
              <a:t>   </a:t>
            </a:r>
            <a:r>
              <a:rPr lang="en-US" b="1" dirty="0">
                <a:solidFill>
                  <a:srgbClr val="7030A0"/>
                </a:solidFill>
                <a:latin typeface="Menlo" panose="020B0609030804020204" pitchFamily="49" charset="0"/>
                <a:ea typeface="Menlo" panose="020B0609030804020204" pitchFamily="49" charset="0"/>
                <a:cs typeface="Menlo" panose="020B0609030804020204" pitchFamily="49" charset="0"/>
              </a:rPr>
              <a:t>while</a:t>
            </a:r>
            <a:r>
              <a:rPr lang="en-US" dirty="0">
                <a:latin typeface="Menlo" panose="020B0609030804020204" pitchFamily="49" charset="0"/>
                <a:ea typeface="Menlo" panose="020B0609030804020204" pitchFamily="49" charset="0"/>
                <a:cs typeface="Menlo" panose="020B0609030804020204" pitchFamily="49" charset="0"/>
              </a:rPr>
              <a:t>(true) {</a:t>
            </a:r>
          </a:p>
          <a:p>
            <a:r>
              <a:rPr lang="en-US" dirty="0">
                <a:latin typeface="Menlo" panose="020B0609030804020204" pitchFamily="49" charset="0"/>
                <a:ea typeface="Menlo" panose="020B0609030804020204" pitchFamily="49" charset="0"/>
                <a:cs typeface="Menlo" panose="020B0609030804020204" pitchFamily="49" charset="0"/>
              </a:rPr>
              <a:t>      update();</a:t>
            </a:r>
          </a:p>
          <a:p>
            <a:r>
              <a:rPr lang="en-US" dirty="0">
                <a:latin typeface="Menlo" panose="020B0609030804020204" pitchFamily="49" charset="0"/>
                <a:ea typeface="Menlo" panose="020B0609030804020204" pitchFamily="49" charset="0"/>
                <a:cs typeface="Menlo" panose="020B0609030804020204" pitchFamily="49" charset="0"/>
              </a:rPr>
              <a:t>      pause(</a:t>
            </a:r>
            <a:r>
              <a:rPr lang="en-US" dirty="0">
                <a:solidFill>
                  <a:srgbClr val="0027FF"/>
                </a:solidFill>
                <a:latin typeface="Menlo" panose="020B0609030804020204" pitchFamily="49" charset="0"/>
                <a:ea typeface="Menlo" panose="020B0609030804020204" pitchFamily="49" charset="0"/>
                <a:cs typeface="Menlo" panose="020B0609030804020204" pitchFamily="49" charset="0"/>
              </a:rPr>
              <a:t>DELAY</a:t>
            </a:r>
            <a:r>
              <a:rPr lang="en-US" dirty="0">
                <a:latin typeface="Menlo" panose="020B0609030804020204" pitchFamily="49" charset="0"/>
                <a:ea typeface="Menlo" panose="020B0609030804020204" pitchFamily="49" charset="0"/>
                <a:cs typeface="Menlo" panose="020B0609030804020204" pitchFamily="49" charset="0"/>
              </a:rPr>
              <a:t>);</a:t>
            </a:r>
          </a:p>
          <a:p>
            <a:r>
              <a:rPr lang="en-US" dirty="0">
                <a:latin typeface="Menlo" panose="020B0609030804020204" pitchFamily="49" charset="0"/>
                <a:ea typeface="Menlo" panose="020B0609030804020204" pitchFamily="49" charset="0"/>
                <a:cs typeface="Menlo" panose="020B0609030804020204" pitchFamily="49" charset="0"/>
              </a:rPr>
              <a:t>   }</a:t>
            </a:r>
            <a:br>
              <a:rPr lang="en-US" dirty="0">
                <a:latin typeface="Menlo" panose="020B0609030804020204" pitchFamily="49" charset="0"/>
                <a:ea typeface="Menlo" panose="020B0609030804020204" pitchFamily="49" charset="0"/>
                <a:cs typeface="Menlo" panose="020B0609030804020204" pitchFamily="49" charset="0"/>
              </a:rPr>
            </a:br>
            <a:r>
              <a:rPr lang="en-US" dirty="0">
                <a:latin typeface="Menlo" panose="020B0609030804020204" pitchFamily="49" charset="0"/>
                <a:ea typeface="Menlo" panose="020B0609030804020204" pitchFamily="49" charset="0"/>
                <a:cs typeface="Menlo" panose="020B0609030804020204" pitchFamily="49" charset="0"/>
              </a:rPr>
              <a:t>}</a:t>
            </a:r>
          </a:p>
        </p:txBody>
      </p:sp>
      <p:sp>
        <p:nvSpPr>
          <p:cNvPr id="13" name="Rounded Rectangle 12">
            <a:extLst>
              <a:ext uri="{FF2B5EF4-FFF2-40B4-BE49-F238E27FC236}">
                <a16:creationId xmlns:a16="http://schemas.microsoft.com/office/drawing/2014/main" id="{1040D518-CBC5-0743-9F00-1417776256CA}"/>
              </a:ext>
            </a:extLst>
          </p:cNvPr>
          <p:cNvSpPr/>
          <p:nvPr/>
        </p:nvSpPr>
        <p:spPr>
          <a:xfrm>
            <a:off x="5072063" y="3050088"/>
            <a:ext cx="1443037" cy="350728"/>
          </a:xfrm>
          <a:prstGeom prst="roundRect">
            <a:avLst/>
          </a:prstGeom>
          <a:noFill/>
          <a:ln w="38100">
            <a:solidFill>
              <a:srgbClr val="0027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4691923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a:solidFill>
                  <a:schemeClr val="tx1"/>
                </a:solidFill>
                <a:latin typeface="Century Gothic"/>
                <a:cs typeface="Century Gothic"/>
              </a:rPr>
              <a:t>Normal Program</a:t>
            </a:r>
          </a:p>
        </p:txBody>
      </p:sp>
      <p:pic>
        <p:nvPicPr>
          <p:cNvPr id="7" name="Picture 6"/>
          <p:cNvPicPr>
            <a:picLocks noChangeAspect="1"/>
          </p:cNvPicPr>
          <p:nvPr/>
        </p:nvPicPr>
        <p:blipFill>
          <a:blip r:embed="rId2">
            <a:extLst>
              <a:ext uri="{BEBA8EAE-BF5A-486C-A8C5-ECC9F3942E4B}">
                <a14:imgProps xmlns:a14="http://schemas.microsoft.com/office/drawing/2010/main">
                  <a14:imgLayer r:embed="rId3">
                    <a14:imgEffect>
                      <a14:backgroundRemoval t="9929" b="94326" l="9859" r="89965"/>
                    </a14:imgEffect>
                  </a14:imgLayer>
                </a14:imgProps>
              </a:ext>
            </a:extLst>
          </a:blip>
          <a:stretch>
            <a:fillRect/>
          </a:stretch>
        </p:blipFill>
        <p:spPr>
          <a:xfrm>
            <a:off x="247055" y="1129479"/>
            <a:ext cx="3846099" cy="5728521"/>
          </a:xfrm>
          <a:prstGeom prst="rect">
            <a:avLst/>
          </a:prstGeom>
        </p:spPr>
      </p:pic>
      <p:sp>
        <p:nvSpPr>
          <p:cNvPr id="9" name="TextBox 8"/>
          <p:cNvSpPr txBox="1"/>
          <p:nvPr/>
        </p:nvSpPr>
        <p:spPr>
          <a:xfrm>
            <a:off x="947045" y="941805"/>
            <a:ext cx="1749848" cy="461665"/>
          </a:xfrm>
          <a:prstGeom prst="rect">
            <a:avLst/>
          </a:prstGeom>
          <a:noFill/>
        </p:spPr>
        <p:txBody>
          <a:bodyPr wrap="none" rtlCol="0">
            <a:spAutoFit/>
          </a:bodyPr>
          <a:lstStyle/>
          <a:p>
            <a:r>
              <a:rPr lang="en-US" sz="2400" dirty="0"/>
              <a:t>Run Method</a:t>
            </a:r>
          </a:p>
        </p:txBody>
      </p:sp>
      <p:grpSp>
        <p:nvGrpSpPr>
          <p:cNvPr id="8" name="Group 7">
            <a:extLst>
              <a:ext uri="{FF2B5EF4-FFF2-40B4-BE49-F238E27FC236}">
                <a16:creationId xmlns:a16="http://schemas.microsoft.com/office/drawing/2014/main" id="{A1BE3B1D-B3D8-4044-ADAC-68CDE23142D1}"/>
              </a:ext>
            </a:extLst>
          </p:cNvPr>
          <p:cNvGrpSpPr/>
          <p:nvPr/>
        </p:nvGrpSpPr>
        <p:grpSpPr>
          <a:xfrm>
            <a:off x="3888104" y="2281614"/>
            <a:ext cx="4327209" cy="2190374"/>
            <a:chOff x="3659504" y="2995989"/>
            <a:chExt cx="4327209" cy="1318836"/>
          </a:xfrm>
        </p:grpSpPr>
        <p:pic>
          <p:nvPicPr>
            <p:cNvPr id="10" name="Picture 9">
              <a:extLst>
                <a:ext uri="{FF2B5EF4-FFF2-40B4-BE49-F238E27FC236}">
                  <a16:creationId xmlns:a16="http://schemas.microsoft.com/office/drawing/2014/main" id="{8804EE6C-17A6-194C-8652-C760C3EFC64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59504" y="2995989"/>
              <a:ext cx="4327209" cy="130844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1" name="Rectangle 10">
              <a:extLst>
                <a:ext uri="{FF2B5EF4-FFF2-40B4-BE49-F238E27FC236}">
                  <a16:creationId xmlns:a16="http://schemas.microsoft.com/office/drawing/2014/main" id="{4A9C42C0-5F9B-C24B-9AFC-9C904C908423}"/>
                </a:ext>
              </a:extLst>
            </p:cNvPr>
            <p:cNvSpPr/>
            <p:nvPr/>
          </p:nvSpPr>
          <p:spPr>
            <a:xfrm>
              <a:off x="3686175" y="3000374"/>
              <a:ext cx="4229101" cy="131445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2" name="TextBox 11">
            <a:extLst>
              <a:ext uri="{FF2B5EF4-FFF2-40B4-BE49-F238E27FC236}">
                <a16:creationId xmlns:a16="http://schemas.microsoft.com/office/drawing/2014/main" id="{DE886CA4-090E-E342-A486-4C04F7C817DC}"/>
              </a:ext>
            </a:extLst>
          </p:cNvPr>
          <p:cNvSpPr txBox="1"/>
          <p:nvPr/>
        </p:nvSpPr>
        <p:spPr>
          <a:xfrm>
            <a:off x="4271963" y="2514600"/>
            <a:ext cx="2973891" cy="1754326"/>
          </a:xfrm>
          <a:prstGeom prst="rect">
            <a:avLst/>
          </a:prstGeom>
          <a:noFill/>
        </p:spPr>
        <p:txBody>
          <a:bodyPr wrap="none" rtlCol="0">
            <a:spAutoFit/>
          </a:bodyPr>
          <a:lstStyle/>
          <a:p>
            <a:r>
              <a:rPr lang="en-US" b="1" dirty="0">
                <a:solidFill>
                  <a:srgbClr val="7030A0"/>
                </a:solidFill>
                <a:latin typeface="Menlo" panose="020B0609030804020204" pitchFamily="49" charset="0"/>
                <a:ea typeface="Menlo" panose="020B0609030804020204" pitchFamily="49" charset="0"/>
                <a:cs typeface="Menlo" panose="020B0609030804020204" pitchFamily="49" charset="0"/>
              </a:rPr>
              <a:t>public void </a:t>
            </a:r>
            <a:r>
              <a:rPr lang="en-US" dirty="0">
                <a:latin typeface="Menlo" panose="020B0609030804020204" pitchFamily="49" charset="0"/>
                <a:ea typeface="Menlo" panose="020B0609030804020204" pitchFamily="49" charset="0"/>
                <a:cs typeface="Menlo" panose="020B0609030804020204" pitchFamily="49" charset="0"/>
              </a:rPr>
              <a:t>run() { </a:t>
            </a:r>
          </a:p>
          <a:p>
            <a:r>
              <a:rPr lang="en-US" dirty="0">
                <a:latin typeface="Menlo" panose="020B0609030804020204" pitchFamily="49" charset="0"/>
                <a:ea typeface="Menlo" panose="020B0609030804020204" pitchFamily="49" charset="0"/>
                <a:cs typeface="Menlo" panose="020B0609030804020204" pitchFamily="49" charset="0"/>
              </a:rPr>
              <a:t>   </a:t>
            </a:r>
            <a:r>
              <a:rPr lang="en-US" b="1" dirty="0">
                <a:solidFill>
                  <a:srgbClr val="7030A0"/>
                </a:solidFill>
                <a:latin typeface="Menlo" panose="020B0609030804020204" pitchFamily="49" charset="0"/>
                <a:ea typeface="Menlo" panose="020B0609030804020204" pitchFamily="49" charset="0"/>
                <a:cs typeface="Menlo" panose="020B0609030804020204" pitchFamily="49" charset="0"/>
              </a:rPr>
              <a:t>while</a:t>
            </a:r>
            <a:r>
              <a:rPr lang="en-US" dirty="0">
                <a:latin typeface="Menlo" panose="020B0609030804020204" pitchFamily="49" charset="0"/>
                <a:ea typeface="Menlo" panose="020B0609030804020204" pitchFamily="49" charset="0"/>
                <a:cs typeface="Menlo" panose="020B0609030804020204" pitchFamily="49" charset="0"/>
              </a:rPr>
              <a:t>(true) {</a:t>
            </a:r>
          </a:p>
          <a:p>
            <a:r>
              <a:rPr lang="en-US" dirty="0">
                <a:latin typeface="Menlo" panose="020B0609030804020204" pitchFamily="49" charset="0"/>
                <a:ea typeface="Menlo" panose="020B0609030804020204" pitchFamily="49" charset="0"/>
                <a:cs typeface="Menlo" panose="020B0609030804020204" pitchFamily="49" charset="0"/>
              </a:rPr>
              <a:t>      update();</a:t>
            </a:r>
          </a:p>
          <a:p>
            <a:r>
              <a:rPr lang="en-US" dirty="0">
                <a:latin typeface="Menlo" panose="020B0609030804020204" pitchFamily="49" charset="0"/>
                <a:ea typeface="Menlo" panose="020B0609030804020204" pitchFamily="49" charset="0"/>
                <a:cs typeface="Menlo" panose="020B0609030804020204" pitchFamily="49" charset="0"/>
              </a:rPr>
              <a:t>      pause(</a:t>
            </a:r>
            <a:r>
              <a:rPr lang="en-US" dirty="0">
                <a:solidFill>
                  <a:srgbClr val="0027FF"/>
                </a:solidFill>
                <a:latin typeface="Menlo" panose="020B0609030804020204" pitchFamily="49" charset="0"/>
                <a:ea typeface="Menlo" panose="020B0609030804020204" pitchFamily="49" charset="0"/>
                <a:cs typeface="Menlo" panose="020B0609030804020204" pitchFamily="49" charset="0"/>
              </a:rPr>
              <a:t>DELAY</a:t>
            </a:r>
            <a:r>
              <a:rPr lang="en-US" dirty="0">
                <a:latin typeface="Menlo" panose="020B0609030804020204" pitchFamily="49" charset="0"/>
                <a:ea typeface="Menlo" panose="020B0609030804020204" pitchFamily="49" charset="0"/>
                <a:cs typeface="Menlo" panose="020B0609030804020204" pitchFamily="49" charset="0"/>
              </a:rPr>
              <a:t>);</a:t>
            </a:r>
          </a:p>
          <a:p>
            <a:r>
              <a:rPr lang="en-US" dirty="0">
                <a:latin typeface="Menlo" panose="020B0609030804020204" pitchFamily="49" charset="0"/>
                <a:ea typeface="Menlo" panose="020B0609030804020204" pitchFamily="49" charset="0"/>
                <a:cs typeface="Menlo" panose="020B0609030804020204" pitchFamily="49" charset="0"/>
              </a:rPr>
              <a:t>   }</a:t>
            </a:r>
            <a:br>
              <a:rPr lang="en-US" dirty="0">
                <a:latin typeface="Menlo" panose="020B0609030804020204" pitchFamily="49" charset="0"/>
                <a:ea typeface="Menlo" panose="020B0609030804020204" pitchFamily="49" charset="0"/>
                <a:cs typeface="Menlo" panose="020B0609030804020204" pitchFamily="49" charset="0"/>
              </a:rPr>
            </a:br>
            <a:r>
              <a:rPr lang="en-US" dirty="0">
                <a:latin typeface="Menlo" panose="020B0609030804020204" pitchFamily="49" charset="0"/>
                <a:ea typeface="Menlo" panose="020B0609030804020204" pitchFamily="49" charset="0"/>
                <a:cs typeface="Menlo" panose="020B0609030804020204" pitchFamily="49" charset="0"/>
              </a:rPr>
              <a:t>}</a:t>
            </a:r>
          </a:p>
        </p:txBody>
      </p:sp>
      <p:sp>
        <p:nvSpPr>
          <p:cNvPr id="13" name="Rounded Rectangle 12">
            <a:extLst>
              <a:ext uri="{FF2B5EF4-FFF2-40B4-BE49-F238E27FC236}">
                <a16:creationId xmlns:a16="http://schemas.microsoft.com/office/drawing/2014/main" id="{AFFAF235-217B-6E44-A167-7DC008F63FA9}"/>
              </a:ext>
            </a:extLst>
          </p:cNvPr>
          <p:cNvSpPr/>
          <p:nvPr/>
        </p:nvSpPr>
        <p:spPr>
          <a:xfrm>
            <a:off x="5114925" y="3350125"/>
            <a:ext cx="1914525" cy="350728"/>
          </a:xfrm>
          <a:prstGeom prst="roundRect">
            <a:avLst/>
          </a:prstGeom>
          <a:noFill/>
          <a:ln w="38100">
            <a:solidFill>
              <a:srgbClr val="0027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8802703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a:solidFill>
                  <a:schemeClr val="tx1"/>
                </a:solidFill>
                <a:latin typeface="Century Gothic"/>
                <a:cs typeface="Century Gothic"/>
              </a:rPr>
              <a:t>Normal Program</a:t>
            </a:r>
          </a:p>
        </p:txBody>
      </p:sp>
      <p:pic>
        <p:nvPicPr>
          <p:cNvPr id="7" name="Picture 6"/>
          <p:cNvPicPr>
            <a:picLocks noChangeAspect="1"/>
          </p:cNvPicPr>
          <p:nvPr/>
        </p:nvPicPr>
        <p:blipFill>
          <a:blip r:embed="rId2">
            <a:extLst>
              <a:ext uri="{BEBA8EAE-BF5A-486C-A8C5-ECC9F3942E4B}">
                <a14:imgProps xmlns:a14="http://schemas.microsoft.com/office/drawing/2010/main">
                  <a14:imgLayer r:embed="rId3">
                    <a14:imgEffect>
                      <a14:backgroundRemoval t="9929" b="94326" l="9859" r="89965"/>
                    </a14:imgEffect>
                  </a14:imgLayer>
                </a14:imgProps>
              </a:ext>
            </a:extLst>
          </a:blip>
          <a:stretch>
            <a:fillRect/>
          </a:stretch>
        </p:blipFill>
        <p:spPr>
          <a:xfrm>
            <a:off x="247055" y="1129479"/>
            <a:ext cx="3846099" cy="5728521"/>
          </a:xfrm>
          <a:prstGeom prst="rect">
            <a:avLst/>
          </a:prstGeom>
        </p:spPr>
      </p:pic>
      <p:sp>
        <p:nvSpPr>
          <p:cNvPr id="9" name="TextBox 8"/>
          <p:cNvSpPr txBox="1"/>
          <p:nvPr/>
        </p:nvSpPr>
        <p:spPr>
          <a:xfrm>
            <a:off x="947045" y="941805"/>
            <a:ext cx="1749848" cy="461665"/>
          </a:xfrm>
          <a:prstGeom prst="rect">
            <a:avLst/>
          </a:prstGeom>
          <a:noFill/>
        </p:spPr>
        <p:txBody>
          <a:bodyPr wrap="none" rtlCol="0">
            <a:spAutoFit/>
          </a:bodyPr>
          <a:lstStyle/>
          <a:p>
            <a:r>
              <a:rPr lang="en-US" sz="2400" dirty="0"/>
              <a:t>Run Method</a:t>
            </a:r>
          </a:p>
        </p:txBody>
      </p:sp>
      <p:grpSp>
        <p:nvGrpSpPr>
          <p:cNvPr id="8" name="Group 7">
            <a:extLst>
              <a:ext uri="{FF2B5EF4-FFF2-40B4-BE49-F238E27FC236}">
                <a16:creationId xmlns:a16="http://schemas.microsoft.com/office/drawing/2014/main" id="{5242A5F2-B831-2749-A1B6-B0F24CBE3435}"/>
              </a:ext>
            </a:extLst>
          </p:cNvPr>
          <p:cNvGrpSpPr/>
          <p:nvPr/>
        </p:nvGrpSpPr>
        <p:grpSpPr>
          <a:xfrm>
            <a:off x="3888104" y="2281614"/>
            <a:ext cx="4327209" cy="2190374"/>
            <a:chOff x="3659504" y="2995989"/>
            <a:chExt cx="4327209" cy="1318836"/>
          </a:xfrm>
        </p:grpSpPr>
        <p:pic>
          <p:nvPicPr>
            <p:cNvPr id="10" name="Picture 9">
              <a:extLst>
                <a:ext uri="{FF2B5EF4-FFF2-40B4-BE49-F238E27FC236}">
                  <a16:creationId xmlns:a16="http://schemas.microsoft.com/office/drawing/2014/main" id="{EFB18CCA-B454-E640-A615-098BA8E559E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59504" y="2995989"/>
              <a:ext cx="4327209" cy="130844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1" name="Rectangle 10">
              <a:extLst>
                <a:ext uri="{FF2B5EF4-FFF2-40B4-BE49-F238E27FC236}">
                  <a16:creationId xmlns:a16="http://schemas.microsoft.com/office/drawing/2014/main" id="{06C51F2F-6C23-1B49-9E56-E56D2B37F447}"/>
                </a:ext>
              </a:extLst>
            </p:cNvPr>
            <p:cNvSpPr/>
            <p:nvPr/>
          </p:nvSpPr>
          <p:spPr>
            <a:xfrm>
              <a:off x="3686175" y="3000374"/>
              <a:ext cx="4229101" cy="131445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2" name="TextBox 11">
            <a:extLst>
              <a:ext uri="{FF2B5EF4-FFF2-40B4-BE49-F238E27FC236}">
                <a16:creationId xmlns:a16="http://schemas.microsoft.com/office/drawing/2014/main" id="{C9DE41B0-C0B2-6449-9559-4657EC50EFBF}"/>
              </a:ext>
            </a:extLst>
          </p:cNvPr>
          <p:cNvSpPr txBox="1"/>
          <p:nvPr/>
        </p:nvSpPr>
        <p:spPr>
          <a:xfrm>
            <a:off x="4271963" y="2514600"/>
            <a:ext cx="2973891" cy="1754326"/>
          </a:xfrm>
          <a:prstGeom prst="rect">
            <a:avLst/>
          </a:prstGeom>
          <a:noFill/>
        </p:spPr>
        <p:txBody>
          <a:bodyPr wrap="none" rtlCol="0">
            <a:spAutoFit/>
          </a:bodyPr>
          <a:lstStyle/>
          <a:p>
            <a:r>
              <a:rPr lang="en-US" b="1" dirty="0">
                <a:solidFill>
                  <a:srgbClr val="7030A0"/>
                </a:solidFill>
                <a:latin typeface="Menlo" panose="020B0609030804020204" pitchFamily="49" charset="0"/>
                <a:ea typeface="Menlo" panose="020B0609030804020204" pitchFamily="49" charset="0"/>
                <a:cs typeface="Menlo" panose="020B0609030804020204" pitchFamily="49" charset="0"/>
              </a:rPr>
              <a:t>public void </a:t>
            </a:r>
            <a:r>
              <a:rPr lang="en-US" dirty="0">
                <a:latin typeface="Menlo" panose="020B0609030804020204" pitchFamily="49" charset="0"/>
                <a:ea typeface="Menlo" panose="020B0609030804020204" pitchFamily="49" charset="0"/>
                <a:cs typeface="Menlo" panose="020B0609030804020204" pitchFamily="49" charset="0"/>
              </a:rPr>
              <a:t>run() { </a:t>
            </a:r>
          </a:p>
          <a:p>
            <a:r>
              <a:rPr lang="en-US" dirty="0">
                <a:latin typeface="Menlo" panose="020B0609030804020204" pitchFamily="49" charset="0"/>
                <a:ea typeface="Menlo" panose="020B0609030804020204" pitchFamily="49" charset="0"/>
                <a:cs typeface="Menlo" panose="020B0609030804020204" pitchFamily="49" charset="0"/>
              </a:rPr>
              <a:t>   </a:t>
            </a:r>
            <a:r>
              <a:rPr lang="en-US" b="1" dirty="0">
                <a:solidFill>
                  <a:srgbClr val="7030A0"/>
                </a:solidFill>
                <a:latin typeface="Menlo" panose="020B0609030804020204" pitchFamily="49" charset="0"/>
                <a:ea typeface="Menlo" panose="020B0609030804020204" pitchFamily="49" charset="0"/>
                <a:cs typeface="Menlo" panose="020B0609030804020204" pitchFamily="49" charset="0"/>
              </a:rPr>
              <a:t>while</a:t>
            </a:r>
            <a:r>
              <a:rPr lang="en-US" dirty="0">
                <a:latin typeface="Menlo" panose="020B0609030804020204" pitchFamily="49" charset="0"/>
                <a:ea typeface="Menlo" panose="020B0609030804020204" pitchFamily="49" charset="0"/>
                <a:cs typeface="Menlo" panose="020B0609030804020204" pitchFamily="49" charset="0"/>
              </a:rPr>
              <a:t>(true) {</a:t>
            </a:r>
          </a:p>
          <a:p>
            <a:r>
              <a:rPr lang="en-US" dirty="0">
                <a:latin typeface="Menlo" panose="020B0609030804020204" pitchFamily="49" charset="0"/>
                <a:ea typeface="Menlo" panose="020B0609030804020204" pitchFamily="49" charset="0"/>
                <a:cs typeface="Menlo" panose="020B0609030804020204" pitchFamily="49" charset="0"/>
              </a:rPr>
              <a:t>      update();</a:t>
            </a:r>
          </a:p>
          <a:p>
            <a:r>
              <a:rPr lang="en-US" dirty="0">
                <a:latin typeface="Menlo" panose="020B0609030804020204" pitchFamily="49" charset="0"/>
                <a:ea typeface="Menlo" panose="020B0609030804020204" pitchFamily="49" charset="0"/>
                <a:cs typeface="Menlo" panose="020B0609030804020204" pitchFamily="49" charset="0"/>
              </a:rPr>
              <a:t>      pause(</a:t>
            </a:r>
            <a:r>
              <a:rPr lang="en-US" dirty="0">
                <a:solidFill>
                  <a:srgbClr val="0027FF"/>
                </a:solidFill>
                <a:latin typeface="Menlo" panose="020B0609030804020204" pitchFamily="49" charset="0"/>
                <a:ea typeface="Menlo" panose="020B0609030804020204" pitchFamily="49" charset="0"/>
                <a:cs typeface="Menlo" panose="020B0609030804020204" pitchFamily="49" charset="0"/>
              </a:rPr>
              <a:t>DELAY</a:t>
            </a:r>
            <a:r>
              <a:rPr lang="en-US" dirty="0">
                <a:latin typeface="Menlo" panose="020B0609030804020204" pitchFamily="49" charset="0"/>
                <a:ea typeface="Menlo" panose="020B0609030804020204" pitchFamily="49" charset="0"/>
                <a:cs typeface="Menlo" panose="020B0609030804020204" pitchFamily="49" charset="0"/>
              </a:rPr>
              <a:t>);</a:t>
            </a:r>
          </a:p>
          <a:p>
            <a:r>
              <a:rPr lang="en-US" dirty="0">
                <a:latin typeface="Menlo" panose="020B0609030804020204" pitchFamily="49" charset="0"/>
                <a:ea typeface="Menlo" panose="020B0609030804020204" pitchFamily="49" charset="0"/>
                <a:cs typeface="Menlo" panose="020B0609030804020204" pitchFamily="49" charset="0"/>
              </a:rPr>
              <a:t>   }</a:t>
            </a:r>
            <a:br>
              <a:rPr lang="en-US" dirty="0">
                <a:latin typeface="Menlo" panose="020B0609030804020204" pitchFamily="49" charset="0"/>
                <a:ea typeface="Menlo" panose="020B0609030804020204" pitchFamily="49" charset="0"/>
                <a:cs typeface="Menlo" panose="020B0609030804020204" pitchFamily="49" charset="0"/>
              </a:rPr>
            </a:br>
            <a:r>
              <a:rPr lang="en-US" dirty="0">
                <a:latin typeface="Menlo" panose="020B0609030804020204" pitchFamily="49" charset="0"/>
                <a:ea typeface="Menlo" panose="020B0609030804020204" pitchFamily="49" charset="0"/>
                <a:cs typeface="Menlo" panose="020B0609030804020204" pitchFamily="49" charset="0"/>
              </a:rPr>
              <a:t>}</a:t>
            </a:r>
          </a:p>
        </p:txBody>
      </p:sp>
      <p:sp>
        <p:nvSpPr>
          <p:cNvPr id="13" name="Rounded Rectangle 12">
            <a:extLst>
              <a:ext uri="{FF2B5EF4-FFF2-40B4-BE49-F238E27FC236}">
                <a16:creationId xmlns:a16="http://schemas.microsoft.com/office/drawing/2014/main" id="{17552361-8B73-974B-9026-044390AF37C4}"/>
              </a:ext>
            </a:extLst>
          </p:cNvPr>
          <p:cNvSpPr/>
          <p:nvPr/>
        </p:nvSpPr>
        <p:spPr>
          <a:xfrm>
            <a:off x="4643438" y="2807201"/>
            <a:ext cx="2085975" cy="350728"/>
          </a:xfrm>
          <a:prstGeom prst="roundRect">
            <a:avLst/>
          </a:prstGeom>
          <a:noFill/>
          <a:ln w="38100">
            <a:solidFill>
              <a:srgbClr val="0027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5944465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a:solidFill>
                  <a:schemeClr val="tx1"/>
                </a:solidFill>
                <a:latin typeface="Century Gothic"/>
                <a:cs typeface="Century Gothic"/>
              </a:rPr>
              <a:t>Normal Program</a:t>
            </a:r>
          </a:p>
        </p:txBody>
      </p:sp>
      <p:pic>
        <p:nvPicPr>
          <p:cNvPr id="7" name="Picture 6"/>
          <p:cNvPicPr>
            <a:picLocks noChangeAspect="1"/>
          </p:cNvPicPr>
          <p:nvPr/>
        </p:nvPicPr>
        <p:blipFill>
          <a:blip r:embed="rId2">
            <a:extLst>
              <a:ext uri="{BEBA8EAE-BF5A-486C-A8C5-ECC9F3942E4B}">
                <a14:imgProps xmlns:a14="http://schemas.microsoft.com/office/drawing/2010/main">
                  <a14:imgLayer r:embed="rId3">
                    <a14:imgEffect>
                      <a14:backgroundRemoval t="9929" b="94326" l="9859" r="89965"/>
                    </a14:imgEffect>
                  </a14:imgLayer>
                </a14:imgProps>
              </a:ext>
            </a:extLst>
          </a:blip>
          <a:stretch>
            <a:fillRect/>
          </a:stretch>
        </p:blipFill>
        <p:spPr>
          <a:xfrm>
            <a:off x="3178145" y="1129479"/>
            <a:ext cx="3846099" cy="5728521"/>
          </a:xfrm>
          <a:prstGeom prst="rect">
            <a:avLst/>
          </a:prstGeom>
        </p:spPr>
      </p:pic>
      <p:sp>
        <p:nvSpPr>
          <p:cNvPr id="9" name="TextBox 8"/>
          <p:cNvSpPr txBox="1"/>
          <p:nvPr/>
        </p:nvSpPr>
        <p:spPr>
          <a:xfrm>
            <a:off x="3878135" y="941805"/>
            <a:ext cx="1749848" cy="461665"/>
          </a:xfrm>
          <a:prstGeom prst="rect">
            <a:avLst/>
          </a:prstGeom>
          <a:noFill/>
        </p:spPr>
        <p:txBody>
          <a:bodyPr wrap="none" rtlCol="0">
            <a:spAutoFit/>
          </a:bodyPr>
          <a:lstStyle/>
          <a:p>
            <a:r>
              <a:rPr lang="en-US" sz="2400" dirty="0"/>
              <a:t>Run Method</a:t>
            </a:r>
          </a:p>
        </p:txBody>
      </p:sp>
    </p:spTree>
    <p:extLst>
      <p:ext uri="{BB962C8B-B14F-4D97-AF65-F5344CB8AC3E}">
        <p14:creationId xmlns:p14="http://schemas.microsoft.com/office/powerpoint/2010/main" val="9077187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Plan for Today</a:t>
            </a:r>
          </a:p>
        </p:txBody>
      </p:sp>
      <p:sp>
        <p:nvSpPr>
          <p:cNvPr id="3" name="Content Placeholder 2"/>
          <p:cNvSpPr>
            <a:spLocks noGrp="1"/>
          </p:cNvSpPr>
          <p:nvPr>
            <p:ph idx="1"/>
          </p:nvPr>
        </p:nvSpPr>
        <p:spPr/>
        <p:txBody>
          <a:bodyPr/>
          <a:lstStyle/>
          <a:p>
            <a:r>
              <a:rPr lang="en-US" sz="3600" b="1" dirty="0"/>
              <a:t>Event-driven programming</a:t>
            </a:r>
          </a:p>
          <a:p>
            <a:r>
              <a:rPr lang="en-US" sz="3600" i="1" dirty="0">
                <a:solidFill>
                  <a:schemeClr val="bg1">
                    <a:lumMod val="85000"/>
                  </a:schemeClr>
                </a:solidFill>
              </a:rPr>
              <a:t>Demo:</a:t>
            </a:r>
            <a:r>
              <a:rPr lang="en-US" sz="3600" dirty="0">
                <a:solidFill>
                  <a:schemeClr val="bg1">
                    <a:lumMod val="85000"/>
                  </a:schemeClr>
                </a:solidFill>
              </a:rPr>
              <a:t> Click for Daisies</a:t>
            </a:r>
          </a:p>
          <a:p>
            <a:r>
              <a:rPr lang="en-US" sz="3600" i="1" dirty="0">
                <a:solidFill>
                  <a:schemeClr val="bg1">
                    <a:lumMod val="85000"/>
                  </a:schemeClr>
                </a:solidFill>
              </a:rPr>
              <a:t>Demo:</a:t>
            </a:r>
            <a:r>
              <a:rPr lang="en-US" sz="3600" dirty="0">
                <a:solidFill>
                  <a:schemeClr val="bg1">
                    <a:lumMod val="85000"/>
                  </a:schemeClr>
                </a:solidFill>
              </a:rPr>
              <a:t> Doodler</a:t>
            </a:r>
          </a:p>
          <a:p>
            <a:r>
              <a:rPr lang="en-US" sz="3600" dirty="0">
                <a:solidFill>
                  <a:schemeClr val="bg1">
                    <a:lumMod val="85000"/>
                  </a:schemeClr>
                </a:solidFill>
              </a:rPr>
              <a:t>Instance Variables</a:t>
            </a:r>
          </a:p>
          <a:p>
            <a:r>
              <a:rPr lang="en-US" sz="3600" b="1" dirty="0">
                <a:solidFill>
                  <a:schemeClr val="bg1">
                    <a:lumMod val="85000"/>
                  </a:schemeClr>
                </a:solidFill>
                <a:latin typeface="Consolas" panose="020B0609020204030204" pitchFamily="49" charset="0"/>
                <a:cs typeface="Consolas" panose="020B0609020204030204" pitchFamily="49" charset="0"/>
              </a:rPr>
              <a:t>null</a:t>
            </a:r>
            <a:r>
              <a:rPr lang="en-US" sz="3600" dirty="0">
                <a:solidFill>
                  <a:schemeClr val="bg1">
                    <a:lumMod val="85000"/>
                  </a:schemeClr>
                </a:solidFill>
              </a:rPr>
              <a:t> and </a:t>
            </a:r>
            <a:r>
              <a:rPr lang="en-US" sz="3600" b="1" dirty="0" err="1">
                <a:solidFill>
                  <a:schemeClr val="bg1">
                    <a:lumMod val="85000"/>
                  </a:schemeClr>
                </a:solidFill>
                <a:latin typeface="Consolas" panose="020B0609020204030204" pitchFamily="49" charset="0"/>
                <a:cs typeface="Consolas" panose="020B0609020204030204" pitchFamily="49" charset="0"/>
              </a:rPr>
              <a:t>getElementAt</a:t>
            </a:r>
            <a:endParaRPr lang="en-US" sz="3600" b="1" dirty="0">
              <a:solidFill>
                <a:schemeClr val="bg1">
                  <a:lumMod val="85000"/>
                </a:schemeClr>
              </a:solidFill>
              <a:latin typeface="Consolas" panose="020B0609020204030204" pitchFamily="49" charset="0"/>
              <a:cs typeface="Consolas" panose="020B0609020204030204" pitchFamily="49" charset="0"/>
            </a:endParaRPr>
          </a:p>
          <a:p>
            <a:r>
              <a:rPr lang="en-US" sz="3600" i="1" dirty="0">
                <a:solidFill>
                  <a:schemeClr val="bg1">
                    <a:lumMod val="85000"/>
                  </a:schemeClr>
                </a:solidFill>
              </a:rPr>
              <a:t>Demo:</a:t>
            </a:r>
            <a:r>
              <a:rPr lang="en-US" sz="3600" dirty="0">
                <a:solidFill>
                  <a:schemeClr val="bg1">
                    <a:lumMod val="85000"/>
                  </a:schemeClr>
                </a:solidFill>
              </a:rPr>
              <a:t> Rubbish Sweeper</a:t>
            </a:r>
            <a:endParaRPr lang="en-US" sz="3600" i="1" dirty="0">
              <a:solidFill>
                <a:schemeClr val="bg1">
                  <a:lumMod val="85000"/>
                </a:schemeClr>
              </a:solidFill>
            </a:endParaRPr>
          </a:p>
        </p:txBody>
      </p:sp>
    </p:spTree>
    <p:extLst>
      <p:ext uri="{BB962C8B-B14F-4D97-AF65-F5344CB8AC3E}">
        <p14:creationId xmlns:p14="http://schemas.microsoft.com/office/powerpoint/2010/main" val="282014614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a:solidFill>
                  <a:schemeClr val="tx1"/>
                </a:solidFill>
                <a:latin typeface="Century Gothic"/>
                <a:cs typeface="Century Gothic"/>
              </a:rPr>
              <a:t>New Listener Characters</a:t>
            </a:r>
          </a:p>
        </p:txBody>
      </p:sp>
      <p:pic>
        <p:nvPicPr>
          <p:cNvPr id="5" name="Picture 4"/>
          <p:cNvPicPr>
            <a:picLocks noChangeAspect="1"/>
          </p:cNvPicPr>
          <p:nvPr/>
        </p:nvPicPr>
        <p:blipFill>
          <a:blip r:embed="rId2">
            <a:extLst>
              <a:ext uri="{BEBA8EAE-BF5A-486C-A8C5-ECC9F3942E4B}">
                <a14:imgProps xmlns:a14="http://schemas.microsoft.com/office/drawing/2010/main">
                  <a14:imgLayer r:embed="rId3">
                    <a14:imgEffect>
                      <a14:backgroundRemoval t="0" b="100000" l="10000" r="90000"/>
                    </a14:imgEffect>
                  </a14:imgLayer>
                </a14:imgProps>
              </a:ext>
            </a:extLst>
          </a:blip>
          <a:stretch>
            <a:fillRect/>
          </a:stretch>
        </p:blipFill>
        <p:spPr>
          <a:xfrm>
            <a:off x="-955878" y="2184729"/>
            <a:ext cx="5776441" cy="3249248"/>
          </a:xfrm>
          <a:prstGeom prst="rect">
            <a:avLst/>
          </a:prstGeom>
        </p:spPr>
      </p:pic>
      <p:pic>
        <p:nvPicPr>
          <p:cNvPr id="8" name="Picture 7"/>
          <p:cNvPicPr>
            <a:picLocks noChangeAspect="1"/>
          </p:cNvPicPr>
          <p:nvPr/>
        </p:nvPicPr>
        <p:blipFill>
          <a:blip r:embed="rId4"/>
          <a:stretch>
            <a:fillRect/>
          </a:stretch>
        </p:blipFill>
        <p:spPr>
          <a:xfrm>
            <a:off x="5246520" y="1835273"/>
            <a:ext cx="3048000" cy="4813300"/>
          </a:xfrm>
          <a:prstGeom prst="rect">
            <a:avLst/>
          </a:prstGeom>
        </p:spPr>
      </p:pic>
      <p:sp>
        <p:nvSpPr>
          <p:cNvPr id="10" name="TextBox 9"/>
          <p:cNvSpPr txBox="1"/>
          <p:nvPr/>
        </p:nvSpPr>
        <p:spPr>
          <a:xfrm>
            <a:off x="5713325" y="987516"/>
            <a:ext cx="3068869" cy="461665"/>
          </a:xfrm>
          <a:prstGeom prst="rect">
            <a:avLst/>
          </a:prstGeom>
          <a:noFill/>
        </p:spPr>
        <p:txBody>
          <a:bodyPr wrap="none" rtlCol="0">
            <a:spAutoFit/>
          </a:bodyPr>
          <a:lstStyle/>
          <a:p>
            <a:r>
              <a:rPr lang="en-US" sz="2400" dirty="0"/>
              <a:t>Mouse Moved Method</a:t>
            </a:r>
          </a:p>
        </p:txBody>
      </p:sp>
      <p:sp>
        <p:nvSpPr>
          <p:cNvPr id="13" name="TextBox 12"/>
          <p:cNvSpPr txBox="1"/>
          <p:nvPr/>
        </p:nvSpPr>
        <p:spPr>
          <a:xfrm>
            <a:off x="1414063" y="987516"/>
            <a:ext cx="2113680" cy="461665"/>
          </a:xfrm>
          <a:prstGeom prst="rect">
            <a:avLst/>
          </a:prstGeom>
          <a:noFill/>
        </p:spPr>
        <p:txBody>
          <a:bodyPr wrap="none" rtlCol="0">
            <a:spAutoFit/>
          </a:bodyPr>
          <a:lstStyle/>
          <a:p>
            <a:r>
              <a:rPr lang="en-US" sz="2400" dirty="0"/>
              <a:t>Mouse Listener</a:t>
            </a:r>
          </a:p>
        </p:txBody>
      </p:sp>
    </p:spTree>
    <p:extLst>
      <p:ext uri="{BB962C8B-B14F-4D97-AF65-F5344CB8AC3E}">
        <p14:creationId xmlns:p14="http://schemas.microsoft.com/office/powerpoint/2010/main" val="85792306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a:solidFill>
                  <a:schemeClr val="tx1"/>
                </a:solidFill>
                <a:latin typeface="Century Gothic"/>
                <a:cs typeface="Century Gothic"/>
              </a:rPr>
              <a:t>Program with a Mouse Method</a:t>
            </a:r>
          </a:p>
        </p:txBody>
      </p:sp>
      <p:pic>
        <p:nvPicPr>
          <p:cNvPr id="6" name="Picture 5"/>
          <p:cNvPicPr>
            <a:picLocks noChangeAspect="1"/>
          </p:cNvPicPr>
          <p:nvPr/>
        </p:nvPicPr>
        <p:blipFill>
          <a:blip r:embed="rId2">
            <a:extLst>
              <a:ext uri="{BEBA8EAE-BF5A-486C-A8C5-ECC9F3942E4B}">
                <a14:imgProps xmlns:a14="http://schemas.microsoft.com/office/drawing/2010/main">
                  <a14:imgLayer r:embed="rId3">
                    <a14:imgEffect>
                      <a14:backgroundRemoval t="9929" b="94326" l="9859" r="89965"/>
                    </a14:imgEffect>
                  </a14:imgLayer>
                </a14:imgProps>
              </a:ext>
            </a:extLst>
          </a:blip>
          <a:stretch>
            <a:fillRect/>
          </a:stretch>
        </p:blipFill>
        <p:spPr>
          <a:xfrm>
            <a:off x="-222051" y="1174291"/>
            <a:ext cx="3846099" cy="5728521"/>
          </a:xfrm>
          <a:prstGeom prst="rect">
            <a:avLst/>
          </a:prstGeom>
        </p:spPr>
      </p:pic>
      <p:sp>
        <p:nvSpPr>
          <p:cNvPr id="7" name="TextBox 6"/>
          <p:cNvSpPr txBox="1"/>
          <p:nvPr/>
        </p:nvSpPr>
        <p:spPr>
          <a:xfrm>
            <a:off x="477939" y="986617"/>
            <a:ext cx="1749848" cy="461665"/>
          </a:xfrm>
          <a:prstGeom prst="rect">
            <a:avLst/>
          </a:prstGeom>
          <a:noFill/>
        </p:spPr>
        <p:txBody>
          <a:bodyPr wrap="none" rtlCol="0">
            <a:spAutoFit/>
          </a:bodyPr>
          <a:lstStyle/>
          <a:p>
            <a:r>
              <a:rPr lang="en-US" sz="2400" dirty="0"/>
              <a:t>Run Method</a:t>
            </a:r>
          </a:p>
        </p:txBody>
      </p:sp>
      <p:pic>
        <p:nvPicPr>
          <p:cNvPr id="10" name="Picture 9"/>
          <p:cNvPicPr>
            <a:picLocks noChangeAspect="1"/>
          </p:cNvPicPr>
          <p:nvPr/>
        </p:nvPicPr>
        <p:blipFill>
          <a:blip r:embed="rId4"/>
          <a:stretch>
            <a:fillRect/>
          </a:stretch>
        </p:blipFill>
        <p:spPr>
          <a:xfrm>
            <a:off x="2542750" y="1835273"/>
            <a:ext cx="3048000" cy="4813300"/>
          </a:xfrm>
          <a:prstGeom prst="rect">
            <a:avLst/>
          </a:prstGeom>
        </p:spPr>
      </p:pic>
      <p:sp>
        <p:nvSpPr>
          <p:cNvPr id="11" name="TextBox 10"/>
          <p:cNvSpPr txBox="1"/>
          <p:nvPr/>
        </p:nvSpPr>
        <p:spPr>
          <a:xfrm>
            <a:off x="3009555" y="987516"/>
            <a:ext cx="3068869" cy="461665"/>
          </a:xfrm>
          <a:prstGeom prst="rect">
            <a:avLst/>
          </a:prstGeom>
          <a:noFill/>
        </p:spPr>
        <p:txBody>
          <a:bodyPr wrap="none" rtlCol="0">
            <a:spAutoFit/>
          </a:bodyPr>
          <a:lstStyle/>
          <a:p>
            <a:r>
              <a:rPr lang="en-US" sz="2400" dirty="0"/>
              <a:t>Mouse Moved Method</a:t>
            </a:r>
          </a:p>
        </p:txBody>
      </p:sp>
    </p:spTree>
    <p:extLst>
      <p:ext uri="{BB962C8B-B14F-4D97-AF65-F5344CB8AC3E}">
        <p14:creationId xmlns:p14="http://schemas.microsoft.com/office/powerpoint/2010/main" val="203664842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a:solidFill>
                  <a:schemeClr val="tx1"/>
                </a:solidFill>
                <a:latin typeface="Century Gothic"/>
                <a:cs typeface="Century Gothic"/>
              </a:rPr>
              <a:t>Program Starts Running</a:t>
            </a:r>
          </a:p>
        </p:txBody>
      </p:sp>
      <p:pic>
        <p:nvPicPr>
          <p:cNvPr id="6" name="Picture 5"/>
          <p:cNvPicPr>
            <a:picLocks noChangeAspect="1"/>
          </p:cNvPicPr>
          <p:nvPr/>
        </p:nvPicPr>
        <p:blipFill>
          <a:blip r:embed="rId2">
            <a:extLst>
              <a:ext uri="{BEBA8EAE-BF5A-486C-A8C5-ECC9F3942E4B}">
                <a14:imgProps xmlns:a14="http://schemas.microsoft.com/office/drawing/2010/main">
                  <a14:imgLayer r:embed="rId3">
                    <a14:imgEffect>
                      <a14:backgroundRemoval t="9929" b="94326" l="9859" r="89965"/>
                    </a14:imgEffect>
                  </a14:imgLayer>
                </a14:imgProps>
              </a:ext>
            </a:extLst>
          </a:blip>
          <a:stretch>
            <a:fillRect/>
          </a:stretch>
        </p:blipFill>
        <p:spPr>
          <a:xfrm>
            <a:off x="-222051" y="1174291"/>
            <a:ext cx="3846099" cy="5728521"/>
          </a:xfrm>
          <a:prstGeom prst="rect">
            <a:avLst/>
          </a:prstGeom>
        </p:spPr>
      </p:pic>
      <p:sp>
        <p:nvSpPr>
          <p:cNvPr id="7" name="TextBox 6"/>
          <p:cNvSpPr txBox="1"/>
          <p:nvPr/>
        </p:nvSpPr>
        <p:spPr>
          <a:xfrm>
            <a:off x="477939" y="986617"/>
            <a:ext cx="1749848" cy="461665"/>
          </a:xfrm>
          <a:prstGeom prst="rect">
            <a:avLst/>
          </a:prstGeom>
          <a:noFill/>
        </p:spPr>
        <p:txBody>
          <a:bodyPr wrap="none" rtlCol="0">
            <a:spAutoFit/>
          </a:bodyPr>
          <a:lstStyle/>
          <a:p>
            <a:r>
              <a:rPr lang="en-US" sz="2400" dirty="0"/>
              <a:t>Run Method</a:t>
            </a:r>
          </a:p>
        </p:txBody>
      </p:sp>
      <p:pic>
        <p:nvPicPr>
          <p:cNvPr id="10" name="Picture 9"/>
          <p:cNvPicPr>
            <a:picLocks noChangeAspect="1"/>
          </p:cNvPicPr>
          <p:nvPr/>
        </p:nvPicPr>
        <p:blipFill>
          <a:blip r:embed="rId4"/>
          <a:stretch>
            <a:fillRect/>
          </a:stretch>
        </p:blipFill>
        <p:spPr>
          <a:xfrm>
            <a:off x="2542750" y="1835273"/>
            <a:ext cx="3048000" cy="4813300"/>
          </a:xfrm>
          <a:prstGeom prst="rect">
            <a:avLst/>
          </a:prstGeom>
        </p:spPr>
      </p:pic>
      <p:sp>
        <p:nvSpPr>
          <p:cNvPr id="11" name="TextBox 10"/>
          <p:cNvSpPr txBox="1"/>
          <p:nvPr/>
        </p:nvSpPr>
        <p:spPr>
          <a:xfrm>
            <a:off x="3009555" y="987516"/>
            <a:ext cx="3068869" cy="461665"/>
          </a:xfrm>
          <a:prstGeom prst="rect">
            <a:avLst/>
          </a:prstGeom>
          <a:noFill/>
        </p:spPr>
        <p:txBody>
          <a:bodyPr wrap="none" rtlCol="0">
            <a:spAutoFit/>
          </a:bodyPr>
          <a:lstStyle/>
          <a:p>
            <a:r>
              <a:rPr lang="en-US" sz="2400" dirty="0"/>
              <a:t>Mouse Moved Method</a:t>
            </a:r>
          </a:p>
        </p:txBody>
      </p:sp>
      <p:sp>
        <p:nvSpPr>
          <p:cNvPr id="12" name="Rectangle 11"/>
          <p:cNvSpPr/>
          <p:nvPr/>
        </p:nvSpPr>
        <p:spPr>
          <a:xfrm>
            <a:off x="2417007" y="1835273"/>
            <a:ext cx="7578749" cy="5022727"/>
          </a:xfrm>
          <a:prstGeom prst="rect">
            <a:avLst/>
          </a:prstGeom>
          <a:solidFill>
            <a:schemeClr val="bg1">
              <a:alpha val="8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03981190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a:solidFill>
                  <a:schemeClr val="tx1"/>
                </a:solidFill>
                <a:latin typeface="Century Gothic"/>
                <a:cs typeface="Century Gothic"/>
              </a:rPr>
              <a:t>Add Mouse Listener</a:t>
            </a:r>
          </a:p>
        </p:txBody>
      </p:sp>
      <p:pic>
        <p:nvPicPr>
          <p:cNvPr id="5" name="Picture 4"/>
          <p:cNvPicPr>
            <a:picLocks noChangeAspect="1"/>
          </p:cNvPicPr>
          <p:nvPr/>
        </p:nvPicPr>
        <p:blipFill>
          <a:blip r:embed="rId2">
            <a:extLst>
              <a:ext uri="{BEBA8EAE-BF5A-486C-A8C5-ECC9F3942E4B}">
                <a14:imgProps xmlns:a14="http://schemas.microsoft.com/office/drawing/2010/main">
                  <a14:imgLayer r:embed="rId3">
                    <a14:imgEffect>
                      <a14:backgroundRemoval t="0" b="100000" l="10000" r="90000"/>
                    </a14:imgEffect>
                  </a14:imgLayer>
                </a14:imgProps>
              </a:ext>
            </a:extLst>
          </a:blip>
          <a:stretch>
            <a:fillRect/>
          </a:stretch>
        </p:blipFill>
        <p:spPr>
          <a:xfrm>
            <a:off x="5318680" y="3058620"/>
            <a:ext cx="4278425" cy="2406614"/>
          </a:xfrm>
          <a:prstGeom prst="rect">
            <a:avLst/>
          </a:prstGeom>
        </p:spPr>
      </p:pic>
      <p:pic>
        <p:nvPicPr>
          <p:cNvPr id="6" name="Picture 5"/>
          <p:cNvPicPr>
            <a:picLocks noChangeAspect="1"/>
          </p:cNvPicPr>
          <p:nvPr/>
        </p:nvPicPr>
        <p:blipFill>
          <a:blip r:embed="rId4">
            <a:extLst>
              <a:ext uri="{BEBA8EAE-BF5A-486C-A8C5-ECC9F3942E4B}">
                <a14:imgProps xmlns:a14="http://schemas.microsoft.com/office/drawing/2010/main">
                  <a14:imgLayer r:embed="rId5">
                    <a14:imgEffect>
                      <a14:backgroundRemoval t="9929" b="94326" l="9859" r="89965"/>
                    </a14:imgEffect>
                  </a14:imgLayer>
                </a14:imgProps>
              </a:ext>
            </a:extLst>
          </a:blip>
          <a:stretch>
            <a:fillRect/>
          </a:stretch>
        </p:blipFill>
        <p:spPr>
          <a:xfrm>
            <a:off x="-222051" y="1174291"/>
            <a:ext cx="3846099" cy="5728521"/>
          </a:xfrm>
          <a:prstGeom prst="rect">
            <a:avLst/>
          </a:prstGeom>
        </p:spPr>
      </p:pic>
      <p:sp>
        <p:nvSpPr>
          <p:cNvPr id="7" name="TextBox 6"/>
          <p:cNvSpPr txBox="1"/>
          <p:nvPr/>
        </p:nvSpPr>
        <p:spPr>
          <a:xfrm>
            <a:off x="477939" y="986617"/>
            <a:ext cx="1749848" cy="461665"/>
          </a:xfrm>
          <a:prstGeom prst="rect">
            <a:avLst/>
          </a:prstGeom>
          <a:noFill/>
        </p:spPr>
        <p:txBody>
          <a:bodyPr wrap="none" rtlCol="0">
            <a:spAutoFit/>
          </a:bodyPr>
          <a:lstStyle/>
          <a:p>
            <a:r>
              <a:rPr lang="en-US" sz="2400" dirty="0"/>
              <a:t>Run Method</a:t>
            </a:r>
          </a:p>
        </p:txBody>
      </p:sp>
      <p:sp>
        <p:nvSpPr>
          <p:cNvPr id="9" name="TextBox 8"/>
          <p:cNvSpPr txBox="1"/>
          <p:nvPr/>
        </p:nvSpPr>
        <p:spPr>
          <a:xfrm>
            <a:off x="6734304" y="958015"/>
            <a:ext cx="2113680" cy="461665"/>
          </a:xfrm>
          <a:prstGeom prst="rect">
            <a:avLst/>
          </a:prstGeom>
          <a:noFill/>
        </p:spPr>
        <p:txBody>
          <a:bodyPr wrap="none" rtlCol="0">
            <a:spAutoFit/>
          </a:bodyPr>
          <a:lstStyle/>
          <a:p>
            <a:r>
              <a:rPr lang="en-US" sz="2400" dirty="0"/>
              <a:t>Mouse Listener</a:t>
            </a:r>
          </a:p>
        </p:txBody>
      </p:sp>
      <p:pic>
        <p:nvPicPr>
          <p:cNvPr id="10" name="Picture 9"/>
          <p:cNvPicPr>
            <a:picLocks noChangeAspect="1"/>
          </p:cNvPicPr>
          <p:nvPr/>
        </p:nvPicPr>
        <p:blipFill>
          <a:blip r:embed="rId6"/>
          <a:stretch>
            <a:fillRect/>
          </a:stretch>
        </p:blipFill>
        <p:spPr>
          <a:xfrm>
            <a:off x="2542750" y="1835273"/>
            <a:ext cx="3048000" cy="4813300"/>
          </a:xfrm>
          <a:prstGeom prst="rect">
            <a:avLst/>
          </a:prstGeom>
        </p:spPr>
      </p:pic>
      <p:sp>
        <p:nvSpPr>
          <p:cNvPr id="11" name="TextBox 10"/>
          <p:cNvSpPr txBox="1"/>
          <p:nvPr/>
        </p:nvSpPr>
        <p:spPr>
          <a:xfrm>
            <a:off x="3009555" y="987516"/>
            <a:ext cx="3068869" cy="461665"/>
          </a:xfrm>
          <a:prstGeom prst="rect">
            <a:avLst/>
          </a:prstGeom>
          <a:noFill/>
        </p:spPr>
        <p:txBody>
          <a:bodyPr wrap="none" rtlCol="0">
            <a:spAutoFit/>
          </a:bodyPr>
          <a:lstStyle/>
          <a:p>
            <a:r>
              <a:rPr lang="en-US" sz="2400" dirty="0"/>
              <a:t>Mouse Moved Method</a:t>
            </a:r>
          </a:p>
        </p:txBody>
      </p:sp>
      <p:sp>
        <p:nvSpPr>
          <p:cNvPr id="2" name="Rectangle 1"/>
          <p:cNvSpPr/>
          <p:nvPr/>
        </p:nvSpPr>
        <p:spPr>
          <a:xfrm>
            <a:off x="2417007" y="1835273"/>
            <a:ext cx="3661417" cy="5022727"/>
          </a:xfrm>
          <a:prstGeom prst="rect">
            <a:avLst/>
          </a:prstGeom>
          <a:solidFill>
            <a:schemeClr val="bg1">
              <a:alpha val="8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 name="TextBox 2"/>
          <p:cNvSpPr txBox="1"/>
          <p:nvPr/>
        </p:nvSpPr>
        <p:spPr>
          <a:xfrm>
            <a:off x="124637" y="6233174"/>
            <a:ext cx="3878586" cy="461665"/>
          </a:xfrm>
          <a:prstGeom prst="rect">
            <a:avLst/>
          </a:prstGeom>
          <a:solidFill>
            <a:srgbClr val="FFFFFF"/>
          </a:solidFill>
        </p:spPr>
        <p:txBody>
          <a:bodyPr wrap="none" rtlCol="0">
            <a:spAutoFit/>
          </a:bodyPr>
          <a:lstStyle/>
          <a:p>
            <a:r>
              <a:rPr lang="en-US" sz="2400" dirty="0" err="1">
                <a:latin typeface="Courier"/>
                <a:cs typeface="Courier"/>
              </a:rPr>
              <a:t>addMouseListeners</a:t>
            </a:r>
            <a:r>
              <a:rPr lang="en-US" sz="2400" dirty="0">
                <a:latin typeface="Courier"/>
                <a:cs typeface="Courier"/>
              </a:rPr>
              <a:t>();</a:t>
            </a:r>
          </a:p>
        </p:txBody>
      </p:sp>
    </p:spTree>
    <p:extLst>
      <p:ext uri="{BB962C8B-B14F-4D97-AF65-F5344CB8AC3E}">
        <p14:creationId xmlns:p14="http://schemas.microsoft.com/office/powerpoint/2010/main" val="250041314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a:solidFill>
                  <a:schemeClr val="tx1"/>
                </a:solidFill>
                <a:latin typeface="Century Gothic"/>
                <a:cs typeface="Century Gothic"/>
              </a:rPr>
              <a:t>Program Runs as Usual</a:t>
            </a:r>
          </a:p>
        </p:txBody>
      </p:sp>
      <p:pic>
        <p:nvPicPr>
          <p:cNvPr id="5" name="Picture 4"/>
          <p:cNvPicPr>
            <a:picLocks noChangeAspect="1"/>
          </p:cNvPicPr>
          <p:nvPr/>
        </p:nvPicPr>
        <p:blipFill>
          <a:blip r:embed="rId2">
            <a:extLst>
              <a:ext uri="{BEBA8EAE-BF5A-486C-A8C5-ECC9F3942E4B}">
                <a14:imgProps xmlns:a14="http://schemas.microsoft.com/office/drawing/2010/main">
                  <a14:imgLayer r:embed="rId3">
                    <a14:imgEffect>
                      <a14:backgroundRemoval t="0" b="100000" l="10000" r="90000"/>
                    </a14:imgEffect>
                  </a14:imgLayer>
                </a14:imgProps>
              </a:ext>
            </a:extLst>
          </a:blip>
          <a:stretch>
            <a:fillRect/>
          </a:stretch>
        </p:blipFill>
        <p:spPr>
          <a:xfrm>
            <a:off x="5318680" y="3058620"/>
            <a:ext cx="4278425" cy="2406614"/>
          </a:xfrm>
          <a:prstGeom prst="rect">
            <a:avLst/>
          </a:prstGeom>
        </p:spPr>
      </p:pic>
      <p:pic>
        <p:nvPicPr>
          <p:cNvPr id="6" name="Picture 5"/>
          <p:cNvPicPr>
            <a:picLocks noChangeAspect="1"/>
          </p:cNvPicPr>
          <p:nvPr/>
        </p:nvPicPr>
        <p:blipFill>
          <a:blip r:embed="rId4">
            <a:extLst>
              <a:ext uri="{BEBA8EAE-BF5A-486C-A8C5-ECC9F3942E4B}">
                <a14:imgProps xmlns:a14="http://schemas.microsoft.com/office/drawing/2010/main">
                  <a14:imgLayer r:embed="rId5">
                    <a14:imgEffect>
                      <a14:backgroundRemoval t="9929" b="94326" l="9859" r="89965"/>
                    </a14:imgEffect>
                  </a14:imgLayer>
                </a14:imgProps>
              </a:ext>
            </a:extLst>
          </a:blip>
          <a:stretch>
            <a:fillRect/>
          </a:stretch>
        </p:blipFill>
        <p:spPr>
          <a:xfrm>
            <a:off x="-222051" y="1174291"/>
            <a:ext cx="3846099" cy="5728521"/>
          </a:xfrm>
          <a:prstGeom prst="rect">
            <a:avLst/>
          </a:prstGeom>
        </p:spPr>
      </p:pic>
      <p:sp>
        <p:nvSpPr>
          <p:cNvPr id="7" name="TextBox 6"/>
          <p:cNvSpPr txBox="1"/>
          <p:nvPr/>
        </p:nvSpPr>
        <p:spPr>
          <a:xfrm>
            <a:off x="477939" y="986617"/>
            <a:ext cx="1749848" cy="461665"/>
          </a:xfrm>
          <a:prstGeom prst="rect">
            <a:avLst/>
          </a:prstGeom>
          <a:noFill/>
        </p:spPr>
        <p:txBody>
          <a:bodyPr wrap="none" rtlCol="0">
            <a:spAutoFit/>
          </a:bodyPr>
          <a:lstStyle/>
          <a:p>
            <a:r>
              <a:rPr lang="en-US" sz="2400" dirty="0"/>
              <a:t>Run Method</a:t>
            </a:r>
          </a:p>
        </p:txBody>
      </p:sp>
      <p:sp>
        <p:nvSpPr>
          <p:cNvPr id="9" name="TextBox 8"/>
          <p:cNvSpPr txBox="1"/>
          <p:nvPr/>
        </p:nvSpPr>
        <p:spPr>
          <a:xfrm>
            <a:off x="6734304" y="958015"/>
            <a:ext cx="2113680" cy="461665"/>
          </a:xfrm>
          <a:prstGeom prst="rect">
            <a:avLst/>
          </a:prstGeom>
          <a:noFill/>
        </p:spPr>
        <p:txBody>
          <a:bodyPr wrap="none" rtlCol="0">
            <a:spAutoFit/>
          </a:bodyPr>
          <a:lstStyle/>
          <a:p>
            <a:r>
              <a:rPr lang="en-US" sz="2400" dirty="0"/>
              <a:t>Mouse Listener</a:t>
            </a:r>
          </a:p>
        </p:txBody>
      </p:sp>
      <p:pic>
        <p:nvPicPr>
          <p:cNvPr id="10" name="Picture 9"/>
          <p:cNvPicPr>
            <a:picLocks noChangeAspect="1"/>
          </p:cNvPicPr>
          <p:nvPr/>
        </p:nvPicPr>
        <p:blipFill>
          <a:blip r:embed="rId6"/>
          <a:stretch>
            <a:fillRect/>
          </a:stretch>
        </p:blipFill>
        <p:spPr>
          <a:xfrm>
            <a:off x="2542750" y="1835273"/>
            <a:ext cx="3048000" cy="4813300"/>
          </a:xfrm>
          <a:prstGeom prst="rect">
            <a:avLst/>
          </a:prstGeom>
        </p:spPr>
      </p:pic>
      <p:sp>
        <p:nvSpPr>
          <p:cNvPr id="11" name="TextBox 10"/>
          <p:cNvSpPr txBox="1"/>
          <p:nvPr/>
        </p:nvSpPr>
        <p:spPr>
          <a:xfrm>
            <a:off x="3009555" y="987516"/>
            <a:ext cx="3068869" cy="461665"/>
          </a:xfrm>
          <a:prstGeom prst="rect">
            <a:avLst/>
          </a:prstGeom>
          <a:noFill/>
        </p:spPr>
        <p:txBody>
          <a:bodyPr wrap="none" rtlCol="0">
            <a:spAutoFit/>
          </a:bodyPr>
          <a:lstStyle/>
          <a:p>
            <a:r>
              <a:rPr lang="en-US" sz="2400" dirty="0"/>
              <a:t>Mouse Moved Method</a:t>
            </a:r>
          </a:p>
        </p:txBody>
      </p:sp>
      <p:sp>
        <p:nvSpPr>
          <p:cNvPr id="2" name="Rectangle 1"/>
          <p:cNvSpPr/>
          <p:nvPr/>
        </p:nvSpPr>
        <p:spPr>
          <a:xfrm>
            <a:off x="2417007" y="1835273"/>
            <a:ext cx="3661417" cy="5022727"/>
          </a:xfrm>
          <a:prstGeom prst="rect">
            <a:avLst/>
          </a:prstGeom>
          <a:solidFill>
            <a:schemeClr val="bg1">
              <a:alpha val="8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24100885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a:solidFill>
                  <a:schemeClr val="tx1"/>
                </a:solidFill>
                <a:latin typeface="Century Gothic"/>
                <a:cs typeface="Century Gothic"/>
              </a:rPr>
              <a:t>Mouse Moved!</a:t>
            </a:r>
          </a:p>
        </p:txBody>
      </p:sp>
      <p:pic>
        <p:nvPicPr>
          <p:cNvPr id="5" name="Picture 4"/>
          <p:cNvPicPr>
            <a:picLocks noChangeAspect="1"/>
          </p:cNvPicPr>
          <p:nvPr/>
        </p:nvPicPr>
        <p:blipFill>
          <a:blip r:embed="rId2">
            <a:extLst>
              <a:ext uri="{BEBA8EAE-BF5A-486C-A8C5-ECC9F3942E4B}">
                <a14:imgProps xmlns:a14="http://schemas.microsoft.com/office/drawing/2010/main">
                  <a14:imgLayer r:embed="rId3">
                    <a14:imgEffect>
                      <a14:backgroundRemoval t="0" b="100000" l="10000" r="90000"/>
                    </a14:imgEffect>
                  </a14:imgLayer>
                </a14:imgProps>
              </a:ext>
            </a:extLst>
          </a:blip>
          <a:stretch>
            <a:fillRect/>
          </a:stretch>
        </p:blipFill>
        <p:spPr>
          <a:xfrm>
            <a:off x="5318680" y="3058620"/>
            <a:ext cx="4278425" cy="2406614"/>
          </a:xfrm>
          <a:prstGeom prst="rect">
            <a:avLst/>
          </a:prstGeom>
        </p:spPr>
      </p:pic>
      <p:pic>
        <p:nvPicPr>
          <p:cNvPr id="6" name="Picture 5"/>
          <p:cNvPicPr>
            <a:picLocks noChangeAspect="1"/>
          </p:cNvPicPr>
          <p:nvPr/>
        </p:nvPicPr>
        <p:blipFill>
          <a:blip r:embed="rId4">
            <a:extLst>
              <a:ext uri="{BEBA8EAE-BF5A-486C-A8C5-ECC9F3942E4B}">
                <a14:imgProps xmlns:a14="http://schemas.microsoft.com/office/drawing/2010/main">
                  <a14:imgLayer r:embed="rId5">
                    <a14:imgEffect>
                      <a14:backgroundRemoval t="9929" b="94326" l="9859" r="89965"/>
                    </a14:imgEffect>
                  </a14:imgLayer>
                </a14:imgProps>
              </a:ext>
            </a:extLst>
          </a:blip>
          <a:stretch>
            <a:fillRect/>
          </a:stretch>
        </p:blipFill>
        <p:spPr>
          <a:xfrm>
            <a:off x="-222051" y="1174291"/>
            <a:ext cx="3846099" cy="5728521"/>
          </a:xfrm>
          <a:prstGeom prst="rect">
            <a:avLst/>
          </a:prstGeom>
        </p:spPr>
      </p:pic>
      <p:sp>
        <p:nvSpPr>
          <p:cNvPr id="7" name="TextBox 6"/>
          <p:cNvSpPr txBox="1"/>
          <p:nvPr/>
        </p:nvSpPr>
        <p:spPr>
          <a:xfrm>
            <a:off x="477939" y="986617"/>
            <a:ext cx="1749848" cy="461665"/>
          </a:xfrm>
          <a:prstGeom prst="rect">
            <a:avLst/>
          </a:prstGeom>
          <a:noFill/>
        </p:spPr>
        <p:txBody>
          <a:bodyPr wrap="none" rtlCol="0">
            <a:spAutoFit/>
          </a:bodyPr>
          <a:lstStyle/>
          <a:p>
            <a:r>
              <a:rPr lang="en-US" sz="2400" dirty="0"/>
              <a:t>Run Method</a:t>
            </a:r>
          </a:p>
        </p:txBody>
      </p:sp>
      <p:sp>
        <p:nvSpPr>
          <p:cNvPr id="9" name="TextBox 8"/>
          <p:cNvSpPr txBox="1"/>
          <p:nvPr/>
        </p:nvSpPr>
        <p:spPr>
          <a:xfrm>
            <a:off x="6734304" y="958015"/>
            <a:ext cx="2113680" cy="461665"/>
          </a:xfrm>
          <a:prstGeom prst="rect">
            <a:avLst/>
          </a:prstGeom>
          <a:noFill/>
        </p:spPr>
        <p:txBody>
          <a:bodyPr wrap="none" rtlCol="0">
            <a:spAutoFit/>
          </a:bodyPr>
          <a:lstStyle/>
          <a:p>
            <a:r>
              <a:rPr lang="en-US" sz="2400" dirty="0"/>
              <a:t>Mouse Listener</a:t>
            </a:r>
          </a:p>
        </p:txBody>
      </p:sp>
      <p:pic>
        <p:nvPicPr>
          <p:cNvPr id="10" name="Picture 9"/>
          <p:cNvPicPr>
            <a:picLocks noChangeAspect="1"/>
          </p:cNvPicPr>
          <p:nvPr/>
        </p:nvPicPr>
        <p:blipFill>
          <a:blip r:embed="rId6"/>
          <a:stretch>
            <a:fillRect/>
          </a:stretch>
        </p:blipFill>
        <p:spPr>
          <a:xfrm>
            <a:off x="2542750" y="1835273"/>
            <a:ext cx="3048000" cy="4813300"/>
          </a:xfrm>
          <a:prstGeom prst="rect">
            <a:avLst/>
          </a:prstGeom>
        </p:spPr>
      </p:pic>
      <p:sp>
        <p:nvSpPr>
          <p:cNvPr id="11" name="TextBox 10"/>
          <p:cNvSpPr txBox="1"/>
          <p:nvPr/>
        </p:nvSpPr>
        <p:spPr>
          <a:xfrm>
            <a:off x="3009555" y="987516"/>
            <a:ext cx="3068869" cy="461665"/>
          </a:xfrm>
          <a:prstGeom prst="rect">
            <a:avLst/>
          </a:prstGeom>
          <a:noFill/>
        </p:spPr>
        <p:txBody>
          <a:bodyPr wrap="none" rtlCol="0">
            <a:spAutoFit/>
          </a:bodyPr>
          <a:lstStyle/>
          <a:p>
            <a:r>
              <a:rPr lang="en-US" sz="2400" dirty="0"/>
              <a:t>Mouse Moved Method</a:t>
            </a:r>
          </a:p>
        </p:txBody>
      </p:sp>
      <p:sp>
        <p:nvSpPr>
          <p:cNvPr id="2" name="Rectangle 1"/>
          <p:cNvSpPr/>
          <p:nvPr/>
        </p:nvSpPr>
        <p:spPr>
          <a:xfrm>
            <a:off x="2417008" y="1835273"/>
            <a:ext cx="3932756" cy="5022727"/>
          </a:xfrm>
          <a:prstGeom prst="rect">
            <a:avLst/>
          </a:prstGeom>
          <a:solidFill>
            <a:schemeClr val="bg1">
              <a:alpha val="8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2" name="Picture 11"/>
          <p:cNvPicPr>
            <a:picLocks noChangeAspect="1"/>
          </p:cNvPicPr>
          <p:nvPr/>
        </p:nvPicPr>
        <p:blipFill>
          <a:blip r:embed="rId7"/>
          <a:stretch>
            <a:fillRect/>
          </a:stretch>
        </p:blipFill>
        <p:spPr>
          <a:xfrm>
            <a:off x="7226300" y="1625846"/>
            <a:ext cx="1199866" cy="1329688"/>
          </a:xfrm>
          <a:prstGeom prst="rect">
            <a:avLst/>
          </a:prstGeom>
        </p:spPr>
      </p:pic>
    </p:spTree>
    <p:extLst>
      <p:ext uri="{BB962C8B-B14F-4D97-AF65-F5344CB8AC3E}">
        <p14:creationId xmlns:p14="http://schemas.microsoft.com/office/powerpoint/2010/main" val="406264608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a:solidFill>
                  <a:schemeClr val="tx1"/>
                </a:solidFill>
                <a:latin typeface="Century Gothic"/>
                <a:cs typeface="Century Gothic"/>
              </a:rPr>
              <a:t>Calls Mouse Moved Method</a:t>
            </a:r>
          </a:p>
        </p:txBody>
      </p:sp>
      <p:pic>
        <p:nvPicPr>
          <p:cNvPr id="5" name="Picture 4"/>
          <p:cNvPicPr>
            <a:picLocks noChangeAspect="1"/>
          </p:cNvPicPr>
          <p:nvPr/>
        </p:nvPicPr>
        <p:blipFill>
          <a:blip r:embed="rId2">
            <a:extLst>
              <a:ext uri="{BEBA8EAE-BF5A-486C-A8C5-ECC9F3942E4B}">
                <a14:imgProps xmlns:a14="http://schemas.microsoft.com/office/drawing/2010/main">
                  <a14:imgLayer r:embed="rId3">
                    <a14:imgEffect>
                      <a14:backgroundRemoval t="0" b="100000" l="10000" r="90000"/>
                    </a14:imgEffect>
                  </a14:imgLayer>
                </a14:imgProps>
              </a:ext>
            </a:extLst>
          </a:blip>
          <a:stretch>
            <a:fillRect/>
          </a:stretch>
        </p:blipFill>
        <p:spPr>
          <a:xfrm>
            <a:off x="5318680" y="3058620"/>
            <a:ext cx="4278425" cy="2406614"/>
          </a:xfrm>
          <a:prstGeom prst="rect">
            <a:avLst/>
          </a:prstGeom>
        </p:spPr>
      </p:pic>
      <p:pic>
        <p:nvPicPr>
          <p:cNvPr id="6" name="Picture 5"/>
          <p:cNvPicPr>
            <a:picLocks noChangeAspect="1"/>
          </p:cNvPicPr>
          <p:nvPr/>
        </p:nvPicPr>
        <p:blipFill>
          <a:blip r:embed="rId4">
            <a:extLst>
              <a:ext uri="{BEBA8EAE-BF5A-486C-A8C5-ECC9F3942E4B}">
                <a14:imgProps xmlns:a14="http://schemas.microsoft.com/office/drawing/2010/main">
                  <a14:imgLayer r:embed="rId5">
                    <a14:imgEffect>
                      <a14:backgroundRemoval t="9929" b="94326" l="9859" r="89965"/>
                    </a14:imgEffect>
                  </a14:imgLayer>
                </a14:imgProps>
              </a:ext>
            </a:extLst>
          </a:blip>
          <a:stretch>
            <a:fillRect/>
          </a:stretch>
        </p:blipFill>
        <p:spPr>
          <a:xfrm>
            <a:off x="-222051" y="1174291"/>
            <a:ext cx="3846099" cy="5728521"/>
          </a:xfrm>
          <a:prstGeom prst="rect">
            <a:avLst/>
          </a:prstGeom>
        </p:spPr>
      </p:pic>
      <p:sp>
        <p:nvSpPr>
          <p:cNvPr id="7" name="TextBox 6"/>
          <p:cNvSpPr txBox="1"/>
          <p:nvPr/>
        </p:nvSpPr>
        <p:spPr>
          <a:xfrm>
            <a:off x="477939" y="986617"/>
            <a:ext cx="1749848" cy="461665"/>
          </a:xfrm>
          <a:prstGeom prst="rect">
            <a:avLst/>
          </a:prstGeom>
          <a:noFill/>
        </p:spPr>
        <p:txBody>
          <a:bodyPr wrap="none" rtlCol="0">
            <a:spAutoFit/>
          </a:bodyPr>
          <a:lstStyle/>
          <a:p>
            <a:r>
              <a:rPr lang="en-US" sz="2400" dirty="0"/>
              <a:t>Run Method</a:t>
            </a:r>
          </a:p>
        </p:txBody>
      </p:sp>
      <p:sp>
        <p:nvSpPr>
          <p:cNvPr id="9" name="TextBox 8"/>
          <p:cNvSpPr txBox="1"/>
          <p:nvPr/>
        </p:nvSpPr>
        <p:spPr>
          <a:xfrm>
            <a:off x="6734304" y="958015"/>
            <a:ext cx="2113680" cy="461665"/>
          </a:xfrm>
          <a:prstGeom prst="rect">
            <a:avLst/>
          </a:prstGeom>
          <a:noFill/>
        </p:spPr>
        <p:txBody>
          <a:bodyPr wrap="none" rtlCol="0">
            <a:spAutoFit/>
          </a:bodyPr>
          <a:lstStyle/>
          <a:p>
            <a:r>
              <a:rPr lang="en-US" sz="2400" dirty="0"/>
              <a:t>Mouse Listener</a:t>
            </a:r>
          </a:p>
        </p:txBody>
      </p:sp>
      <p:pic>
        <p:nvPicPr>
          <p:cNvPr id="10" name="Picture 9"/>
          <p:cNvPicPr>
            <a:picLocks noChangeAspect="1"/>
          </p:cNvPicPr>
          <p:nvPr/>
        </p:nvPicPr>
        <p:blipFill>
          <a:blip r:embed="rId6"/>
          <a:stretch>
            <a:fillRect/>
          </a:stretch>
        </p:blipFill>
        <p:spPr>
          <a:xfrm>
            <a:off x="2542750" y="1835273"/>
            <a:ext cx="3048000" cy="4813300"/>
          </a:xfrm>
          <a:prstGeom prst="rect">
            <a:avLst/>
          </a:prstGeom>
        </p:spPr>
      </p:pic>
      <p:sp>
        <p:nvSpPr>
          <p:cNvPr id="11" name="TextBox 10"/>
          <p:cNvSpPr txBox="1"/>
          <p:nvPr/>
        </p:nvSpPr>
        <p:spPr>
          <a:xfrm>
            <a:off x="3009555" y="987516"/>
            <a:ext cx="3068869" cy="461665"/>
          </a:xfrm>
          <a:prstGeom prst="rect">
            <a:avLst/>
          </a:prstGeom>
          <a:noFill/>
        </p:spPr>
        <p:txBody>
          <a:bodyPr wrap="none" rtlCol="0">
            <a:spAutoFit/>
          </a:bodyPr>
          <a:lstStyle/>
          <a:p>
            <a:r>
              <a:rPr lang="en-US" sz="2400" dirty="0"/>
              <a:t>Mouse Moved Method</a:t>
            </a:r>
          </a:p>
        </p:txBody>
      </p:sp>
      <p:sp>
        <p:nvSpPr>
          <p:cNvPr id="12" name="Rectangle 11"/>
          <p:cNvSpPr/>
          <p:nvPr/>
        </p:nvSpPr>
        <p:spPr>
          <a:xfrm>
            <a:off x="-1390006" y="1625846"/>
            <a:ext cx="3932756" cy="5022727"/>
          </a:xfrm>
          <a:prstGeom prst="rect">
            <a:avLst/>
          </a:prstGeom>
          <a:solidFill>
            <a:schemeClr val="bg1">
              <a:alpha val="8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912563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BEBA8EAE-BF5A-486C-A8C5-ECC9F3942E4B}">
                <a14:imgProps xmlns:a14="http://schemas.microsoft.com/office/drawing/2010/main">
                  <a14:imgLayer r:embed="rId3">
                    <a14:imgEffect>
                      <a14:backgroundRemoval t="0" b="100000" l="10000" r="90000"/>
                    </a14:imgEffect>
                  </a14:imgLayer>
                </a14:imgProps>
              </a:ext>
            </a:extLst>
          </a:blip>
          <a:stretch>
            <a:fillRect/>
          </a:stretch>
        </p:blipFill>
        <p:spPr>
          <a:xfrm>
            <a:off x="5318680" y="3058620"/>
            <a:ext cx="4278425" cy="2406614"/>
          </a:xfrm>
          <a:prstGeom prst="rect">
            <a:avLst/>
          </a:prstGeom>
        </p:spPr>
      </p:pic>
      <p:pic>
        <p:nvPicPr>
          <p:cNvPr id="6" name="Picture 5"/>
          <p:cNvPicPr>
            <a:picLocks noChangeAspect="1"/>
          </p:cNvPicPr>
          <p:nvPr/>
        </p:nvPicPr>
        <p:blipFill>
          <a:blip r:embed="rId4">
            <a:extLst>
              <a:ext uri="{BEBA8EAE-BF5A-486C-A8C5-ECC9F3942E4B}">
                <a14:imgProps xmlns:a14="http://schemas.microsoft.com/office/drawing/2010/main">
                  <a14:imgLayer r:embed="rId5">
                    <a14:imgEffect>
                      <a14:backgroundRemoval t="9929" b="94326" l="9859" r="89965"/>
                    </a14:imgEffect>
                  </a14:imgLayer>
                </a14:imgProps>
              </a:ext>
            </a:extLst>
          </a:blip>
          <a:stretch>
            <a:fillRect/>
          </a:stretch>
        </p:blipFill>
        <p:spPr>
          <a:xfrm>
            <a:off x="-222051" y="1174291"/>
            <a:ext cx="3846099" cy="5728521"/>
          </a:xfrm>
          <a:prstGeom prst="rect">
            <a:avLst/>
          </a:prstGeom>
        </p:spPr>
      </p:pic>
      <p:sp>
        <p:nvSpPr>
          <p:cNvPr id="7" name="TextBox 6"/>
          <p:cNvSpPr txBox="1"/>
          <p:nvPr/>
        </p:nvSpPr>
        <p:spPr>
          <a:xfrm>
            <a:off x="477939" y="986617"/>
            <a:ext cx="1749848" cy="461665"/>
          </a:xfrm>
          <a:prstGeom prst="rect">
            <a:avLst/>
          </a:prstGeom>
          <a:noFill/>
        </p:spPr>
        <p:txBody>
          <a:bodyPr wrap="none" rtlCol="0">
            <a:spAutoFit/>
          </a:bodyPr>
          <a:lstStyle/>
          <a:p>
            <a:r>
              <a:rPr lang="en-US" sz="2400" dirty="0"/>
              <a:t>Run Method</a:t>
            </a:r>
          </a:p>
        </p:txBody>
      </p:sp>
      <p:sp>
        <p:nvSpPr>
          <p:cNvPr id="9" name="TextBox 8"/>
          <p:cNvSpPr txBox="1"/>
          <p:nvPr/>
        </p:nvSpPr>
        <p:spPr>
          <a:xfrm>
            <a:off x="6734304" y="958015"/>
            <a:ext cx="2113680" cy="461665"/>
          </a:xfrm>
          <a:prstGeom prst="rect">
            <a:avLst/>
          </a:prstGeom>
          <a:noFill/>
        </p:spPr>
        <p:txBody>
          <a:bodyPr wrap="none" rtlCol="0">
            <a:spAutoFit/>
          </a:bodyPr>
          <a:lstStyle/>
          <a:p>
            <a:r>
              <a:rPr lang="en-US" sz="2400" dirty="0"/>
              <a:t>Mouse Listener</a:t>
            </a:r>
          </a:p>
        </p:txBody>
      </p:sp>
      <p:pic>
        <p:nvPicPr>
          <p:cNvPr id="10" name="Picture 9"/>
          <p:cNvPicPr>
            <a:picLocks noChangeAspect="1"/>
          </p:cNvPicPr>
          <p:nvPr/>
        </p:nvPicPr>
        <p:blipFill>
          <a:blip r:embed="rId6"/>
          <a:stretch>
            <a:fillRect/>
          </a:stretch>
        </p:blipFill>
        <p:spPr>
          <a:xfrm>
            <a:off x="2542750" y="1835273"/>
            <a:ext cx="3048000" cy="4813300"/>
          </a:xfrm>
          <a:prstGeom prst="rect">
            <a:avLst/>
          </a:prstGeom>
        </p:spPr>
      </p:pic>
      <p:sp>
        <p:nvSpPr>
          <p:cNvPr id="11" name="TextBox 10"/>
          <p:cNvSpPr txBox="1"/>
          <p:nvPr/>
        </p:nvSpPr>
        <p:spPr>
          <a:xfrm>
            <a:off x="3009555" y="987516"/>
            <a:ext cx="3068869" cy="461665"/>
          </a:xfrm>
          <a:prstGeom prst="rect">
            <a:avLst/>
          </a:prstGeom>
          <a:noFill/>
        </p:spPr>
        <p:txBody>
          <a:bodyPr wrap="none" rtlCol="0">
            <a:spAutoFit/>
          </a:bodyPr>
          <a:lstStyle/>
          <a:p>
            <a:r>
              <a:rPr lang="en-US" sz="2400" dirty="0"/>
              <a:t>Mouse Moved Method</a:t>
            </a:r>
          </a:p>
        </p:txBody>
      </p:sp>
      <p:sp>
        <p:nvSpPr>
          <p:cNvPr id="2" name="Rectangle 1"/>
          <p:cNvSpPr/>
          <p:nvPr/>
        </p:nvSpPr>
        <p:spPr>
          <a:xfrm>
            <a:off x="2417008" y="1835273"/>
            <a:ext cx="3564060" cy="5022727"/>
          </a:xfrm>
          <a:prstGeom prst="rect">
            <a:avLst/>
          </a:prstGeom>
          <a:solidFill>
            <a:schemeClr val="bg1">
              <a:alpha val="8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a:solidFill>
                  <a:schemeClr val="tx1"/>
                </a:solidFill>
                <a:latin typeface="Century Gothic"/>
                <a:cs typeface="Century Gothic"/>
              </a:rPr>
              <a:t>When done, Run continues.</a:t>
            </a:r>
          </a:p>
        </p:txBody>
      </p:sp>
    </p:spTree>
    <p:extLst>
      <p:ext uri="{BB962C8B-B14F-4D97-AF65-F5344CB8AC3E}">
        <p14:creationId xmlns:p14="http://schemas.microsoft.com/office/powerpoint/2010/main" val="173544066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BEBA8EAE-BF5A-486C-A8C5-ECC9F3942E4B}">
                <a14:imgProps xmlns:a14="http://schemas.microsoft.com/office/drawing/2010/main">
                  <a14:imgLayer r:embed="rId3">
                    <a14:imgEffect>
                      <a14:backgroundRemoval t="0" b="100000" l="10000" r="90000"/>
                    </a14:imgEffect>
                  </a14:imgLayer>
                </a14:imgProps>
              </a:ext>
            </a:extLst>
          </a:blip>
          <a:stretch>
            <a:fillRect/>
          </a:stretch>
        </p:blipFill>
        <p:spPr>
          <a:xfrm>
            <a:off x="5318680" y="3058620"/>
            <a:ext cx="4278425" cy="2406614"/>
          </a:xfrm>
          <a:prstGeom prst="rect">
            <a:avLst/>
          </a:prstGeom>
        </p:spPr>
      </p:pic>
      <p:pic>
        <p:nvPicPr>
          <p:cNvPr id="6" name="Picture 5"/>
          <p:cNvPicPr>
            <a:picLocks noChangeAspect="1"/>
          </p:cNvPicPr>
          <p:nvPr/>
        </p:nvPicPr>
        <p:blipFill>
          <a:blip r:embed="rId4">
            <a:extLst>
              <a:ext uri="{BEBA8EAE-BF5A-486C-A8C5-ECC9F3942E4B}">
                <a14:imgProps xmlns:a14="http://schemas.microsoft.com/office/drawing/2010/main">
                  <a14:imgLayer r:embed="rId5">
                    <a14:imgEffect>
                      <a14:backgroundRemoval t="9929" b="94326" l="9859" r="89965"/>
                    </a14:imgEffect>
                  </a14:imgLayer>
                </a14:imgProps>
              </a:ext>
            </a:extLst>
          </a:blip>
          <a:stretch>
            <a:fillRect/>
          </a:stretch>
        </p:blipFill>
        <p:spPr>
          <a:xfrm>
            <a:off x="-222051" y="1174291"/>
            <a:ext cx="3846099" cy="5728521"/>
          </a:xfrm>
          <a:prstGeom prst="rect">
            <a:avLst/>
          </a:prstGeom>
        </p:spPr>
      </p:pic>
      <p:sp>
        <p:nvSpPr>
          <p:cNvPr id="7" name="TextBox 6"/>
          <p:cNvSpPr txBox="1"/>
          <p:nvPr/>
        </p:nvSpPr>
        <p:spPr>
          <a:xfrm>
            <a:off x="477939" y="986617"/>
            <a:ext cx="1749848" cy="461665"/>
          </a:xfrm>
          <a:prstGeom prst="rect">
            <a:avLst/>
          </a:prstGeom>
          <a:noFill/>
        </p:spPr>
        <p:txBody>
          <a:bodyPr wrap="none" rtlCol="0">
            <a:spAutoFit/>
          </a:bodyPr>
          <a:lstStyle/>
          <a:p>
            <a:r>
              <a:rPr lang="en-US" sz="2400" dirty="0"/>
              <a:t>Run Method</a:t>
            </a:r>
          </a:p>
        </p:txBody>
      </p:sp>
      <p:sp>
        <p:nvSpPr>
          <p:cNvPr id="9" name="TextBox 8"/>
          <p:cNvSpPr txBox="1"/>
          <p:nvPr/>
        </p:nvSpPr>
        <p:spPr>
          <a:xfrm>
            <a:off x="6734304" y="958015"/>
            <a:ext cx="2113680" cy="461665"/>
          </a:xfrm>
          <a:prstGeom prst="rect">
            <a:avLst/>
          </a:prstGeom>
          <a:noFill/>
        </p:spPr>
        <p:txBody>
          <a:bodyPr wrap="none" rtlCol="0">
            <a:spAutoFit/>
          </a:bodyPr>
          <a:lstStyle/>
          <a:p>
            <a:r>
              <a:rPr lang="en-US" sz="2400" dirty="0"/>
              <a:t>Mouse Listener</a:t>
            </a:r>
          </a:p>
        </p:txBody>
      </p:sp>
      <p:pic>
        <p:nvPicPr>
          <p:cNvPr id="10" name="Picture 9"/>
          <p:cNvPicPr>
            <a:picLocks noChangeAspect="1"/>
          </p:cNvPicPr>
          <p:nvPr/>
        </p:nvPicPr>
        <p:blipFill>
          <a:blip r:embed="rId6"/>
          <a:stretch>
            <a:fillRect/>
          </a:stretch>
        </p:blipFill>
        <p:spPr>
          <a:xfrm>
            <a:off x="2542750" y="1835273"/>
            <a:ext cx="3048000" cy="4813300"/>
          </a:xfrm>
          <a:prstGeom prst="rect">
            <a:avLst/>
          </a:prstGeom>
        </p:spPr>
      </p:pic>
      <p:sp>
        <p:nvSpPr>
          <p:cNvPr id="11" name="TextBox 10"/>
          <p:cNvSpPr txBox="1"/>
          <p:nvPr/>
        </p:nvSpPr>
        <p:spPr>
          <a:xfrm>
            <a:off x="3009555" y="987516"/>
            <a:ext cx="3068869" cy="461665"/>
          </a:xfrm>
          <a:prstGeom prst="rect">
            <a:avLst/>
          </a:prstGeom>
          <a:noFill/>
        </p:spPr>
        <p:txBody>
          <a:bodyPr wrap="none" rtlCol="0">
            <a:spAutoFit/>
          </a:bodyPr>
          <a:lstStyle/>
          <a:p>
            <a:r>
              <a:rPr lang="en-US" sz="2400" dirty="0"/>
              <a:t>Mouse Moved Method</a:t>
            </a:r>
          </a:p>
        </p:txBody>
      </p:sp>
      <p:sp>
        <p:nvSpPr>
          <p:cNvPr id="2" name="Rectangle 1"/>
          <p:cNvSpPr/>
          <p:nvPr/>
        </p:nvSpPr>
        <p:spPr>
          <a:xfrm>
            <a:off x="2417008" y="1835273"/>
            <a:ext cx="3564060" cy="5022727"/>
          </a:xfrm>
          <a:prstGeom prst="rect">
            <a:avLst/>
          </a:prstGeom>
          <a:solidFill>
            <a:schemeClr val="bg1">
              <a:alpha val="8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a:solidFill>
                  <a:schemeClr val="tx1"/>
                </a:solidFill>
                <a:latin typeface="Century Gothic"/>
                <a:cs typeface="Century Gothic"/>
              </a:rPr>
              <a:t>Keeps Doing Its Thing</a:t>
            </a:r>
            <a:r>
              <a:rPr lang="is-IS" sz="4000" b="1" dirty="0">
                <a:solidFill>
                  <a:schemeClr val="tx1"/>
                </a:solidFill>
                <a:latin typeface="Century Gothic"/>
                <a:cs typeface="Century Gothic"/>
              </a:rPr>
              <a:t>…</a:t>
            </a:r>
            <a:endParaRPr lang="en-US" sz="4000" b="1" dirty="0">
              <a:solidFill>
                <a:schemeClr val="tx1"/>
              </a:solidFill>
              <a:latin typeface="Century Gothic"/>
              <a:cs typeface="Century Gothic"/>
            </a:endParaRPr>
          </a:p>
        </p:txBody>
      </p:sp>
    </p:spTree>
    <p:extLst>
      <p:ext uri="{BB962C8B-B14F-4D97-AF65-F5344CB8AC3E}">
        <p14:creationId xmlns:p14="http://schemas.microsoft.com/office/powerpoint/2010/main" val="253879698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a:solidFill>
                  <a:schemeClr val="tx1"/>
                </a:solidFill>
                <a:latin typeface="Century Gothic"/>
                <a:cs typeface="Century Gothic"/>
              </a:rPr>
              <a:t>Mouse Moved!</a:t>
            </a:r>
          </a:p>
        </p:txBody>
      </p:sp>
      <p:pic>
        <p:nvPicPr>
          <p:cNvPr id="5" name="Picture 4"/>
          <p:cNvPicPr>
            <a:picLocks noChangeAspect="1"/>
          </p:cNvPicPr>
          <p:nvPr/>
        </p:nvPicPr>
        <p:blipFill>
          <a:blip r:embed="rId2">
            <a:extLst>
              <a:ext uri="{BEBA8EAE-BF5A-486C-A8C5-ECC9F3942E4B}">
                <a14:imgProps xmlns:a14="http://schemas.microsoft.com/office/drawing/2010/main">
                  <a14:imgLayer r:embed="rId3">
                    <a14:imgEffect>
                      <a14:backgroundRemoval t="0" b="100000" l="10000" r="90000"/>
                    </a14:imgEffect>
                  </a14:imgLayer>
                </a14:imgProps>
              </a:ext>
            </a:extLst>
          </a:blip>
          <a:stretch>
            <a:fillRect/>
          </a:stretch>
        </p:blipFill>
        <p:spPr>
          <a:xfrm>
            <a:off x="5318680" y="3058620"/>
            <a:ext cx="4278425" cy="2406614"/>
          </a:xfrm>
          <a:prstGeom prst="rect">
            <a:avLst/>
          </a:prstGeom>
        </p:spPr>
      </p:pic>
      <p:pic>
        <p:nvPicPr>
          <p:cNvPr id="6" name="Picture 5"/>
          <p:cNvPicPr>
            <a:picLocks noChangeAspect="1"/>
          </p:cNvPicPr>
          <p:nvPr/>
        </p:nvPicPr>
        <p:blipFill>
          <a:blip r:embed="rId4">
            <a:extLst>
              <a:ext uri="{BEBA8EAE-BF5A-486C-A8C5-ECC9F3942E4B}">
                <a14:imgProps xmlns:a14="http://schemas.microsoft.com/office/drawing/2010/main">
                  <a14:imgLayer r:embed="rId5">
                    <a14:imgEffect>
                      <a14:backgroundRemoval t="9929" b="94326" l="9859" r="89965"/>
                    </a14:imgEffect>
                  </a14:imgLayer>
                </a14:imgProps>
              </a:ext>
            </a:extLst>
          </a:blip>
          <a:stretch>
            <a:fillRect/>
          </a:stretch>
        </p:blipFill>
        <p:spPr>
          <a:xfrm>
            <a:off x="-222051" y="1174291"/>
            <a:ext cx="3846099" cy="5728521"/>
          </a:xfrm>
          <a:prstGeom prst="rect">
            <a:avLst/>
          </a:prstGeom>
        </p:spPr>
      </p:pic>
      <p:sp>
        <p:nvSpPr>
          <p:cNvPr id="7" name="TextBox 6"/>
          <p:cNvSpPr txBox="1"/>
          <p:nvPr/>
        </p:nvSpPr>
        <p:spPr>
          <a:xfrm>
            <a:off x="477939" y="986617"/>
            <a:ext cx="1749848" cy="461665"/>
          </a:xfrm>
          <a:prstGeom prst="rect">
            <a:avLst/>
          </a:prstGeom>
          <a:noFill/>
        </p:spPr>
        <p:txBody>
          <a:bodyPr wrap="none" rtlCol="0">
            <a:spAutoFit/>
          </a:bodyPr>
          <a:lstStyle/>
          <a:p>
            <a:r>
              <a:rPr lang="en-US" sz="2400" dirty="0"/>
              <a:t>Run Method</a:t>
            </a:r>
          </a:p>
        </p:txBody>
      </p:sp>
      <p:sp>
        <p:nvSpPr>
          <p:cNvPr id="9" name="TextBox 8"/>
          <p:cNvSpPr txBox="1"/>
          <p:nvPr/>
        </p:nvSpPr>
        <p:spPr>
          <a:xfrm>
            <a:off x="6734304" y="958015"/>
            <a:ext cx="2113680" cy="461665"/>
          </a:xfrm>
          <a:prstGeom prst="rect">
            <a:avLst/>
          </a:prstGeom>
          <a:noFill/>
        </p:spPr>
        <p:txBody>
          <a:bodyPr wrap="none" rtlCol="0">
            <a:spAutoFit/>
          </a:bodyPr>
          <a:lstStyle/>
          <a:p>
            <a:r>
              <a:rPr lang="en-US" sz="2400" dirty="0"/>
              <a:t>Mouse Listener</a:t>
            </a:r>
          </a:p>
        </p:txBody>
      </p:sp>
      <p:pic>
        <p:nvPicPr>
          <p:cNvPr id="10" name="Picture 9"/>
          <p:cNvPicPr>
            <a:picLocks noChangeAspect="1"/>
          </p:cNvPicPr>
          <p:nvPr/>
        </p:nvPicPr>
        <p:blipFill>
          <a:blip r:embed="rId6"/>
          <a:stretch>
            <a:fillRect/>
          </a:stretch>
        </p:blipFill>
        <p:spPr>
          <a:xfrm>
            <a:off x="2542750" y="1835273"/>
            <a:ext cx="3048000" cy="4813300"/>
          </a:xfrm>
          <a:prstGeom prst="rect">
            <a:avLst/>
          </a:prstGeom>
        </p:spPr>
      </p:pic>
      <p:sp>
        <p:nvSpPr>
          <p:cNvPr id="11" name="TextBox 10"/>
          <p:cNvSpPr txBox="1"/>
          <p:nvPr/>
        </p:nvSpPr>
        <p:spPr>
          <a:xfrm>
            <a:off x="3009555" y="987516"/>
            <a:ext cx="3068869" cy="461665"/>
          </a:xfrm>
          <a:prstGeom prst="rect">
            <a:avLst/>
          </a:prstGeom>
          <a:noFill/>
        </p:spPr>
        <p:txBody>
          <a:bodyPr wrap="none" rtlCol="0">
            <a:spAutoFit/>
          </a:bodyPr>
          <a:lstStyle/>
          <a:p>
            <a:r>
              <a:rPr lang="en-US" sz="2400" dirty="0"/>
              <a:t>Mouse Moved Method</a:t>
            </a:r>
          </a:p>
        </p:txBody>
      </p:sp>
      <p:sp>
        <p:nvSpPr>
          <p:cNvPr id="2" name="Rectangle 1"/>
          <p:cNvSpPr/>
          <p:nvPr/>
        </p:nvSpPr>
        <p:spPr>
          <a:xfrm>
            <a:off x="2417008" y="1835273"/>
            <a:ext cx="3932756" cy="5022727"/>
          </a:xfrm>
          <a:prstGeom prst="rect">
            <a:avLst/>
          </a:prstGeom>
          <a:solidFill>
            <a:schemeClr val="bg1">
              <a:alpha val="8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2" name="Picture 11"/>
          <p:cNvPicPr>
            <a:picLocks noChangeAspect="1"/>
          </p:cNvPicPr>
          <p:nvPr/>
        </p:nvPicPr>
        <p:blipFill>
          <a:blip r:embed="rId7"/>
          <a:stretch>
            <a:fillRect/>
          </a:stretch>
        </p:blipFill>
        <p:spPr>
          <a:xfrm>
            <a:off x="7226300" y="1625846"/>
            <a:ext cx="1199866" cy="1329688"/>
          </a:xfrm>
          <a:prstGeom prst="rect">
            <a:avLst/>
          </a:prstGeom>
        </p:spPr>
      </p:pic>
    </p:spTree>
    <p:extLst>
      <p:ext uri="{BB962C8B-B14F-4D97-AF65-F5344CB8AC3E}">
        <p14:creationId xmlns:p14="http://schemas.microsoft.com/office/powerpoint/2010/main" val="23209003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5730" name="Rectangle 2"/>
          <p:cNvSpPr>
            <a:spLocks noGrp="1" noChangeArrowheads="1"/>
          </p:cNvSpPr>
          <p:nvPr>
            <p:ph type="title"/>
          </p:nvPr>
        </p:nvSpPr>
        <p:spPr/>
        <p:txBody>
          <a:bodyPr/>
          <a:lstStyle/>
          <a:p>
            <a:pPr eaLnBrk="1" hangingPunct="1">
              <a:defRPr/>
            </a:pPr>
            <a:r>
              <a:rPr lang="en-US" altLang="x-none"/>
              <a:t>Events</a:t>
            </a:r>
          </a:p>
        </p:txBody>
      </p:sp>
      <p:sp>
        <p:nvSpPr>
          <p:cNvPr id="1225731" name="Rectangle 3"/>
          <p:cNvSpPr>
            <a:spLocks noGrp="1" noChangeArrowheads="1"/>
          </p:cNvSpPr>
          <p:nvPr>
            <p:ph type="body" idx="1"/>
          </p:nvPr>
        </p:nvSpPr>
        <p:spPr/>
        <p:txBody>
          <a:bodyPr/>
          <a:lstStyle/>
          <a:p>
            <a:pPr eaLnBrk="1" hangingPunct="1">
              <a:tabLst>
                <a:tab pos="3657600" algn="l"/>
              </a:tabLst>
              <a:defRPr/>
            </a:pPr>
            <a:r>
              <a:rPr lang="en-US" altLang="x-none" sz="2800" b="1" dirty="0"/>
              <a:t>event</a:t>
            </a:r>
            <a:r>
              <a:rPr lang="en-US" altLang="x-none" sz="2800" dirty="0"/>
              <a:t>: Some external stimulus that your program can respond to.</a:t>
            </a:r>
          </a:p>
          <a:p>
            <a:pPr lvl="1" eaLnBrk="1" hangingPunct="1">
              <a:tabLst>
                <a:tab pos="3657600" algn="l"/>
              </a:tabLst>
              <a:defRPr/>
            </a:pPr>
            <a:endParaRPr lang="en-US" altLang="x-none" sz="2800" dirty="0"/>
          </a:p>
          <a:p>
            <a:pPr lvl="1" eaLnBrk="1" hangingPunct="1">
              <a:tabLst>
                <a:tab pos="3657600" algn="l"/>
              </a:tabLst>
              <a:defRPr/>
            </a:pPr>
            <a:endParaRPr lang="en-US" altLang="x-none" sz="2800" dirty="0"/>
          </a:p>
          <a:p>
            <a:pPr lvl="1" eaLnBrk="1" hangingPunct="1">
              <a:tabLst>
                <a:tab pos="3657600" algn="l"/>
              </a:tabLst>
              <a:defRPr/>
            </a:pPr>
            <a:endParaRPr lang="en-US" altLang="x-none" sz="2800" dirty="0"/>
          </a:p>
          <a:p>
            <a:pPr eaLnBrk="1" hangingPunct="1">
              <a:tabLst>
                <a:tab pos="3657600" algn="l"/>
              </a:tabLst>
              <a:defRPr/>
            </a:pPr>
            <a:r>
              <a:rPr lang="en-US" altLang="x-none" sz="2800" b="1" dirty="0"/>
              <a:t>event-driven programming</a:t>
            </a:r>
            <a:r>
              <a:rPr lang="en-US" altLang="x-none" sz="2800" dirty="0"/>
              <a:t>: A coding style (common in graphical programs) where your code is executed in response to user events.</a:t>
            </a:r>
          </a:p>
        </p:txBody>
      </p:sp>
      <p:pic>
        <p:nvPicPr>
          <p:cNvPr id="18435" name="Picture 5" descr="event-diagram"/>
          <p:cNvPicPr>
            <a:picLocks noChangeAspect="1" noChangeArrowheads="1"/>
          </p:cNvPicPr>
          <p:nvPr/>
        </p:nvPicPr>
        <p:blipFill>
          <a:blip r:embed="rId3">
            <a:extLst>
              <a:ext uri="{28A0092B-C50C-407E-A947-70E740481C1C}">
                <a14:useLocalDpi xmlns:a14="http://schemas.microsoft.com/office/drawing/2010/main" val="0"/>
              </a:ext>
            </a:extLst>
          </a:blip>
          <a:srcRect l="8685" t="41006" r="63087" b="31671"/>
          <a:stretch>
            <a:fillRect/>
          </a:stretch>
        </p:blipFill>
        <p:spPr bwMode="auto">
          <a:xfrm>
            <a:off x="3695700" y="2477145"/>
            <a:ext cx="17526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551913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a:solidFill>
                  <a:schemeClr val="tx1"/>
                </a:solidFill>
                <a:latin typeface="Century Gothic"/>
                <a:cs typeface="Century Gothic"/>
              </a:rPr>
              <a:t>Calls Mouse Moved Method</a:t>
            </a:r>
          </a:p>
        </p:txBody>
      </p:sp>
      <p:pic>
        <p:nvPicPr>
          <p:cNvPr id="5" name="Picture 4"/>
          <p:cNvPicPr>
            <a:picLocks noChangeAspect="1"/>
          </p:cNvPicPr>
          <p:nvPr/>
        </p:nvPicPr>
        <p:blipFill>
          <a:blip r:embed="rId2">
            <a:extLst>
              <a:ext uri="{BEBA8EAE-BF5A-486C-A8C5-ECC9F3942E4B}">
                <a14:imgProps xmlns:a14="http://schemas.microsoft.com/office/drawing/2010/main">
                  <a14:imgLayer r:embed="rId3">
                    <a14:imgEffect>
                      <a14:backgroundRemoval t="0" b="100000" l="10000" r="90000"/>
                    </a14:imgEffect>
                  </a14:imgLayer>
                </a14:imgProps>
              </a:ext>
            </a:extLst>
          </a:blip>
          <a:stretch>
            <a:fillRect/>
          </a:stretch>
        </p:blipFill>
        <p:spPr>
          <a:xfrm>
            <a:off x="5318680" y="3058620"/>
            <a:ext cx="4278425" cy="2406614"/>
          </a:xfrm>
          <a:prstGeom prst="rect">
            <a:avLst/>
          </a:prstGeom>
        </p:spPr>
      </p:pic>
      <p:pic>
        <p:nvPicPr>
          <p:cNvPr id="6" name="Picture 5"/>
          <p:cNvPicPr>
            <a:picLocks noChangeAspect="1"/>
          </p:cNvPicPr>
          <p:nvPr/>
        </p:nvPicPr>
        <p:blipFill>
          <a:blip r:embed="rId4">
            <a:extLst>
              <a:ext uri="{BEBA8EAE-BF5A-486C-A8C5-ECC9F3942E4B}">
                <a14:imgProps xmlns:a14="http://schemas.microsoft.com/office/drawing/2010/main">
                  <a14:imgLayer r:embed="rId5">
                    <a14:imgEffect>
                      <a14:backgroundRemoval t="9929" b="94326" l="9859" r="89965"/>
                    </a14:imgEffect>
                  </a14:imgLayer>
                </a14:imgProps>
              </a:ext>
            </a:extLst>
          </a:blip>
          <a:stretch>
            <a:fillRect/>
          </a:stretch>
        </p:blipFill>
        <p:spPr>
          <a:xfrm>
            <a:off x="-222051" y="1174291"/>
            <a:ext cx="3846099" cy="5728521"/>
          </a:xfrm>
          <a:prstGeom prst="rect">
            <a:avLst/>
          </a:prstGeom>
        </p:spPr>
      </p:pic>
      <p:sp>
        <p:nvSpPr>
          <p:cNvPr id="7" name="TextBox 6"/>
          <p:cNvSpPr txBox="1"/>
          <p:nvPr/>
        </p:nvSpPr>
        <p:spPr>
          <a:xfrm>
            <a:off x="477939" y="986617"/>
            <a:ext cx="1749848" cy="461665"/>
          </a:xfrm>
          <a:prstGeom prst="rect">
            <a:avLst/>
          </a:prstGeom>
          <a:noFill/>
        </p:spPr>
        <p:txBody>
          <a:bodyPr wrap="none" rtlCol="0">
            <a:spAutoFit/>
          </a:bodyPr>
          <a:lstStyle/>
          <a:p>
            <a:r>
              <a:rPr lang="en-US" sz="2400" dirty="0"/>
              <a:t>Run Method</a:t>
            </a:r>
          </a:p>
        </p:txBody>
      </p:sp>
      <p:sp>
        <p:nvSpPr>
          <p:cNvPr id="9" name="TextBox 8"/>
          <p:cNvSpPr txBox="1"/>
          <p:nvPr/>
        </p:nvSpPr>
        <p:spPr>
          <a:xfrm>
            <a:off x="6734304" y="958015"/>
            <a:ext cx="2113680" cy="461665"/>
          </a:xfrm>
          <a:prstGeom prst="rect">
            <a:avLst/>
          </a:prstGeom>
          <a:noFill/>
        </p:spPr>
        <p:txBody>
          <a:bodyPr wrap="none" rtlCol="0">
            <a:spAutoFit/>
          </a:bodyPr>
          <a:lstStyle/>
          <a:p>
            <a:r>
              <a:rPr lang="en-US" sz="2400" dirty="0"/>
              <a:t>Mouse Listener</a:t>
            </a:r>
          </a:p>
        </p:txBody>
      </p:sp>
      <p:pic>
        <p:nvPicPr>
          <p:cNvPr id="10" name="Picture 9"/>
          <p:cNvPicPr>
            <a:picLocks noChangeAspect="1"/>
          </p:cNvPicPr>
          <p:nvPr/>
        </p:nvPicPr>
        <p:blipFill>
          <a:blip r:embed="rId6"/>
          <a:stretch>
            <a:fillRect/>
          </a:stretch>
        </p:blipFill>
        <p:spPr>
          <a:xfrm>
            <a:off x="2542750" y="1835273"/>
            <a:ext cx="3048000" cy="4813300"/>
          </a:xfrm>
          <a:prstGeom prst="rect">
            <a:avLst/>
          </a:prstGeom>
        </p:spPr>
      </p:pic>
      <p:sp>
        <p:nvSpPr>
          <p:cNvPr id="11" name="TextBox 10"/>
          <p:cNvSpPr txBox="1"/>
          <p:nvPr/>
        </p:nvSpPr>
        <p:spPr>
          <a:xfrm>
            <a:off x="3009555" y="987516"/>
            <a:ext cx="3068869" cy="461665"/>
          </a:xfrm>
          <a:prstGeom prst="rect">
            <a:avLst/>
          </a:prstGeom>
          <a:noFill/>
        </p:spPr>
        <p:txBody>
          <a:bodyPr wrap="none" rtlCol="0">
            <a:spAutoFit/>
          </a:bodyPr>
          <a:lstStyle/>
          <a:p>
            <a:r>
              <a:rPr lang="en-US" sz="2400" dirty="0"/>
              <a:t>Mouse Moved Method</a:t>
            </a:r>
          </a:p>
        </p:txBody>
      </p:sp>
      <p:sp>
        <p:nvSpPr>
          <p:cNvPr id="12" name="Rectangle 11"/>
          <p:cNvSpPr/>
          <p:nvPr/>
        </p:nvSpPr>
        <p:spPr>
          <a:xfrm>
            <a:off x="-1390006" y="1625846"/>
            <a:ext cx="3932756" cy="5022727"/>
          </a:xfrm>
          <a:prstGeom prst="rect">
            <a:avLst/>
          </a:prstGeom>
          <a:solidFill>
            <a:schemeClr val="bg1">
              <a:alpha val="8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03546047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a:solidFill>
                  <a:schemeClr val="tx1"/>
                </a:solidFill>
                <a:latin typeface="Century Gothic"/>
                <a:cs typeface="Century Gothic"/>
              </a:rPr>
              <a:t>When done, Run continues.</a:t>
            </a:r>
          </a:p>
        </p:txBody>
      </p:sp>
      <p:pic>
        <p:nvPicPr>
          <p:cNvPr id="5" name="Picture 4"/>
          <p:cNvPicPr>
            <a:picLocks noChangeAspect="1"/>
          </p:cNvPicPr>
          <p:nvPr/>
        </p:nvPicPr>
        <p:blipFill>
          <a:blip r:embed="rId2">
            <a:extLst>
              <a:ext uri="{BEBA8EAE-BF5A-486C-A8C5-ECC9F3942E4B}">
                <a14:imgProps xmlns:a14="http://schemas.microsoft.com/office/drawing/2010/main">
                  <a14:imgLayer r:embed="rId3">
                    <a14:imgEffect>
                      <a14:backgroundRemoval t="0" b="100000" l="10000" r="90000"/>
                    </a14:imgEffect>
                  </a14:imgLayer>
                </a14:imgProps>
              </a:ext>
            </a:extLst>
          </a:blip>
          <a:stretch>
            <a:fillRect/>
          </a:stretch>
        </p:blipFill>
        <p:spPr>
          <a:xfrm>
            <a:off x="5318680" y="3058620"/>
            <a:ext cx="4278425" cy="2406614"/>
          </a:xfrm>
          <a:prstGeom prst="rect">
            <a:avLst/>
          </a:prstGeom>
        </p:spPr>
      </p:pic>
      <p:pic>
        <p:nvPicPr>
          <p:cNvPr id="6" name="Picture 5"/>
          <p:cNvPicPr>
            <a:picLocks noChangeAspect="1"/>
          </p:cNvPicPr>
          <p:nvPr/>
        </p:nvPicPr>
        <p:blipFill>
          <a:blip r:embed="rId4">
            <a:extLst>
              <a:ext uri="{BEBA8EAE-BF5A-486C-A8C5-ECC9F3942E4B}">
                <a14:imgProps xmlns:a14="http://schemas.microsoft.com/office/drawing/2010/main">
                  <a14:imgLayer r:embed="rId5">
                    <a14:imgEffect>
                      <a14:backgroundRemoval t="9929" b="94326" l="9859" r="89965"/>
                    </a14:imgEffect>
                  </a14:imgLayer>
                </a14:imgProps>
              </a:ext>
            </a:extLst>
          </a:blip>
          <a:stretch>
            <a:fillRect/>
          </a:stretch>
        </p:blipFill>
        <p:spPr>
          <a:xfrm>
            <a:off x="-222051" y="1174291"/>
            <a:ext cx="3846099" cy="5728521"/>
          </a:xfrm>
          <a:prstGeom prst="rect">
            <a:avLst/>
          </a:prstGeom>
        </p:spPr>
      </p:pic>
      <p:sp>
        <p:nvSpPr>
          <p:cNvPr id="7" name="TextBox 6"/>
          <p:cNvSpPr txBox="1"/>
          <p:nvPr/>
        </p:nvSpPr>
        <p:spPr>
          <a:xfrm>
            <a:off x="477939" y="986617"/>
            <a:ext cx="1749848" cy="461665"/>
          </a:xfrm>
          <a:prstGeom prst="rect">
            <a:avLst/>
          </a:prstGeom>
          <a:noFill/>
        </p:spPr>
        <p:txBody>
          <a:bodyPr wrap="none" rtlCol="0">
            <a:spAutoFit/>
          </a:bodyPr>
          <a:lstStyle/>
          <a:p>
            <a:r>
              <a:rPr lang="en-US" sz="2400" dirty="0"/>
              <a:t>Run Method</a:t>
            </a:r>
          </a:p>
        </p:txBody>
      </p:sp>
      <p:sp>
        <p:nvSpPr>
          <p:cNvPr id="9" name="TextBox 8"/>
          <p:cNvSpPr txBox="1"/>
          <p:nvPr/>
        </p:nvSpPr>
        <p:spPr>
          <a:xfrm>
            <a:off x="6734304" y="958015"/>
            <a:ext cx="2113680" cy="461665"/>
          </a:xfrm>
          <a:prstGeom prst="rect">
            <a:avLst/>
          </a:prstGeom>
          <a:noFill/>
        </p:spPr>
        <p:txBody>
          <a:bodyPr wrap="none" rtlCol="0">
            <a:spAutoFit/>
          </a:bodyPr>
          <a:lstStyle/>
          <a:p>
            <a:r>
              <a:rPr lang="en-US" sz="2400" dirty="0"/>
              <a:t>Mouse Listener</a:t>
            </a:r>
          </a:p>
        </p:txBody>
      </p:sp>
      <p:pic>
        <p:nvPicPr>
          <p:cNvPr id="10" name="Picture 9"/>
          <p:cNvPicPr>
            <a:picLocks noChangeAspect="1"/>
          </p:cNvPicPr>
          <p:nvPr/>
        </p:nvPicPr>
        <p:blipFill>
          <a:blip r:embed="rId6"/>
          <a:stretch>
            <a:fillRect/>
          </a:stretch>
        </p:blipFill>
        <p:spPr>
          <a:xfrm>
            <a:off x="2542750" y="1835273"/>
            <a:ext cx="3048000" cy="4813300"/>
          </a:xfrm>
          <a:prstGeom prst="rect">
            <a:avLst/>
          </a:prstGeom>
        </p:spPr>
      </p:pic>
      <p:sp>
        <p:nvSpPr>
          <p:cNvPr id="11" name="TextBox 10"/>
          <p:cNvSpPr txBox="1"/>
          <p:nvPr/>
        </p:nvSpPr>
        <p:spPr>
          <a:xfrm>
            <a:off x="3009555" y="987516"/>
            <a:ext cx="3068869" cy="461665"/>
          </a:xfrm>
          <a:prstGeom prst="rect">
            <a:avLst/>
          </a:prstGeom>
          <a:noFill/>
        </p:spPr>
        <p:txBody>
          <a:bodyPr wrap="none" rtlCol="0">
            <a:spAutoFit/>
          </a:bodyPr>
          <a:lstStyle/>
          <a:p>
            <a:r>
              <a:rPr lang="en-US" sz="2400" dirty="0"/>
              <a:t>Mouse Moved Method</a:t>
            </a:r>
          </a:p>
        </p:txBody>
      </p:sp>
      <p:sp>
        <p:nvSpPr>
          <p:cNvPr id="2" name="Rectangle 1"/>
          <p:cNvSpPr/>
          <p:nvPr/>
        </p:nvSpPr>
        <p:spPr>
          <a:xfrm>
            <a:off x="2417008" y="1835273"/>
            <a:ext cx="3564060" cy="5022727"/>
          </a:xfrm>
          <a:prstGeom prst="rect">
            <a:avLst/>
          </a:prstGeom>
          <a:solidFill>
            <a:schemeClr val="bg1">
              <a:alpha val="8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37803551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Recap</a:t>
            </a:r>
          </a:p>
        </p:txBody>
      </p:sp>
      <p:sp>
        <p:nvSpPr>
          <p:cNvPr id="3" name="Content Placeholder 2"/>
          <p:cNvSpPr>
            <a:spLocks noGrp="1"/>
          </p:cNvSpPr>
          <p:nvPr>
            <p:ph idx="1"/>
          </p:nvPr>
        </p:nvSpPr>
        <p:spPr/>
        <p:txBody>
          <a:bodyPr/>
          <a:lstStyle/>
          <a:p>
            <a:r>
              <a:rPr lang="en-US" sz="3600" dirty="0"/>
              <a:t>Event-driven programming</a:t>
            </a:r>
          </a:p>
          <a:p>
            <a:r>
              <a:rPr lang="en-US" sz="3600" i="1" dirty="0"/>
              <a:t>Demo:</a:t>
            </a:r>
            <a:r>
              <a:rPr lang="en-US" sz="3600" dirty="0"/>
              <a:t> Click for Daisies</a:t>
            </a:r>
          </a:p>
          <a:p>
            <a:r>
              <a:rPr lang="en-US" sz="3600" i="1" dirty="0"/>
              <a:t>Demo:</a:t>
            </a:r>
            <a:r>
              <a:rPr lang="en-US" sz="3600" dirty="0"/>
              <a:t> Doodler</a:t>
            </a:r>
          </a:p>
          <a:p>
            <a:r>
              <a:rPr lang="en-US" sz="3600" dirty="0"/>
              <a:t>Instance Variables</a:t>
            </a:r>
          </a:p>
          <a:p>
            <a:r>
              <a:rPr lang="en-US" sz="3600" b="1" dirty="0">
                <a:latin typeface="Consolas" panose="020B0609020204030204" pitchFamily="49" charset="0"/>
                <a:cs typeface="Consolas" panose="020B0609020204030204" pitchFamily="49" charset="0"/>
              </a:rPr>
              <a:t>null</a:t>
            </a:r>
            <a:r>
              <a:rPr lang="en-US" sz="3600" dirty="0"/>
              <a:t> and </a:t>
            </a:r>
            <a:r>
              <a:rPr lang="en-US" sz="3600" b="1" dirty="0" err="1">
                <a:latin typeface="Consolas" panose="020B0609020204030204" pitchFamily="49" charset="0"/>
                <a:cs typeface="Consolas" panose="020B0609020204030204" pitchFamily="49" charset="0"/>
              </a:rPr>
              <a:t>getElementAt</a:t>
            </a:r>
            <a:endParaRPr lang="en-US" sz="3600" b="1" dirty="0">
              <a:latin typeface="Consolas" panose="020B0609020204030204" pitchFamily="49" charset="0"/>
              <a:cs typeface="Consolas" panose="020B0609020204030204" pitchFamily="49" charset="0"/>
            </a:endParaRPr>
          </a:p>
          <a:p>
            <a:r>
              <a:rPr lang="en-US" sz="3600" i="1" dirty="0"/>
              <a:t>Demo:</a:t>
            </a:r>
            <a:r>
              <a:rPr lang="en-US" sz="3600" dirty="0"/>
              <a:t> Whack-a-Mole</a:t>
            </a:r>
            <a:endParaRPr lang="en-US" sz="3600" i="1" dirty="0"/>
          </a:p>
        </p:txBody>
      </p:sp>
    </p:spTree>
    <p:extLst>
      <p:ext uri="{BB962C8B-B14F-4D97-AF65-F5344CB8AC3E}">
        <p14:creationId xmlns:p14="http://schemas.microsoft.com/office/powerpoint/2010/main" val="42160509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Events</a:t>
            </a:r>
          </a:p>
        </p:txBody>
      </p:sp>
      <p:sp>
        <p:nvSpPr>
          <p:cNvPr id="3" name="Content Placeholder 2"/>
          <p:cNvSpPr>
            <a:spLocks noGrp="1"/>
          </p:cNvSpPr>
          <p:nvPr>
            <p:ph idx="1"/>
          </p:nvPr>
        </p:nvSpPr>
        <p:spPr/>
        <p:txBody>
          <a:bodyPr/>
          <a:lstStyle/>
          <a:p>
            <a:r>
              <a:rPr lang="en-US" sz="3200" dirty="0"/>
              <a:t>Program launches</a:t>
            </a:r>
          </a:p>
        </p:txBody>
      </p:sp>
    </p:spTree>
    <p:extLst>
      <p:ext uri="{BB962C8B-B14F-4D97-AF65-F5344CB8AC3E}">
        <p14:creationId xmlns:p14="http://schemas.microsoft.com/office/powerpoint/2010/main" val="914149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Events</a:t>
            </a:r>
          </a:p>
        </p:txBody>
      </p:sp>
      <p:sp>
        <p:nvSpPr>
          <p:cNvPr id="3" name="Content Placeholder 2"/>
          <p:cNvSpPr>
            <a:spLocks noGrp="1"/>
          </p:cNvSpPr>
          <p:nvPr>
            <p:ph idx="1"/>
          </p:nvPr>
        </p:nvSpPr>
        <p:spPr/>
        <p:txBody>
          <a:bodyPr/>
          <a:lstStyle/>
          <a:p>
            <a:r>
              <a:rPr lang="en-US" sz="3200" dirty="0"/>
              <a:t>Program launches</a:t>
            </a:r>
          </a:p>
          <a:p>
            <a:r>
              <a:rPr lang="en-US" sz="3200" dirty="0"/>
              <a:t>Mouse motion</a:t>
            </a:r>
          </a:p>
          <a:p>
            <a:r>
              <a:rPr lang="en-US" sz="3200" dirty="0"/>
              <a:t>Mouse clicking</a:t>
            </a:r>
          </a:p>
          <a:p>
            <a:r>
              <a:rPr lang="en-US" sz="3200" dirty="0"/>
              <a:t>Keyboard keys pressed</a:t>
            </a:r>
          </a:p>
          <a:p>
            <a:r>
              <a:rPr lang="en-US" sz="3200" dirty="0"/>
              <a:t>Device rotated</a:t>
            </a:r>
          </a:p>
          <a:p>
            <a:r>
              <a:rPr lang="en-US" sz="3200" dirty="0"/>
              <a:t>Device moved</a:t>
            </a:r>
          </a:p>
          <a:p>
            <a:r>
              <a:rPr lang="en-US" sz="3200" dirty="0"/>
              <a:t>GPS location changed</a:t>
            </a:r>
          </a:p>
          <a:p>
            <a:r>
              <a:rPr lang="en-US" sz="3200" dirty="0"/>
              <a:t>and more</a:t>
            </a:r>
            <a:r>
              <a:rPr lang="mr-IN" sz="3200" dirty="0"/>
              <a:t>…</a:t>
            </a:r>
            <a:endParaRPr lang="en-US" sz="3200" dirty="0"/>
          </a:p>
        </p:txBody>
      </p:sp>
    </p:spTree>
    <p:extLst>
      <p:ext uri="{BB962C8B-B14F-4D97-AF65-F5344CB8AC3E}">
        <p14:creationId xmlns:p14="http://schemas.microsoft.com/office/powerpoint/2010/main" val="5133421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Events</a:t>
            </a:r>
          </a:p>
        </p:txBody>
      </p:sp>
      <p:sp>
        <p:nvSpPr>
          <p:cNvPr id="3" name="Content Placeholder 2"/>
          <p:cNvSpPr>
            <a:spLocks noGrp="1"/>
          </p:cNvSpPr>
          <p:nvPr>
            <p:ph idx="1"/>
          </p:nvPr>
        </p:nvSpPr>
        <p:spPr/>
        <p:txBody>
          <a:bodyPr/>
          <a:lstStyle/>
          <a:p>
            <a:r>
              <a:rPr lang="en-US" sz="3200" dirty="0"/>
              <a:t>Program launches</a:t>
            </a:r>
          </a:p>
          <a:p>
            <a:r>
              <a:rPr lang="en-US" sz="3200" dirty="0"/>
              <a:t>Mouse motion</a:t>
            </a:r>
          </a:p>
          <a:p>
            <a:r>
              <a:rPr lang="en-US" sz="3200" dirty="0"/>
              <a:t>Mouse clicking</a:t>
            </a:r>
          </a:p>
          <a:p>
            <a:r>
              <a:rPr lang="en-US" sz="3200" dirty="0">
                <a:solidFill>
                  <a:schemeClr val="bg2">
                    <a:lumMod val="60000"/>
                    <a:lumOff val="40000"/>
                  </a:schemeClr>
                </a:solidFill>
              </a:rPr>
              <a:t>Keyboard keys pressed</a:t>
            </a:r>
          </a:p>
          <a:p>
            <a:r>
              <a:rPr lang="en-US" sz="3200" dirty="0">
                <a:solidFill>
                  <a:schemeClr val="bg2">
                    <a:lumMod val="60000"/>
                    <a:lumOff val="40000"/>
                  </a:schemeClr>
                </a:solidFill>
              </a:rPr>
              <a:t>Device rotated</a:t>
            </a:r>
          </a:p>
          <a:p>
            <a:r>
              <a:rPr lang="en-US" sz="3200" dirty="0">
                <a:solidFill>
                  <a:schemeClr val="bg2">
                    <a:lumMod val="60000"/>
                    <a:lumOff val="40000"/>
                  </a:schemeClr>
                </a:solidFill>
              </a:rPr>
              <a:t>Device moved</a:t>
            </a:r>
          </a:p>
          <a:p>
            <a:r>
              <a:rPr lang="en-US" sz="3200" dirty="0">
                <a:solidFill>
                  <a:schemeClr val="bg2">
                    <a:lumMod val="60000"/>
                    <a:lumOff val="40000"/>
                  </a:schemeClr>
                </a:solidFill>
              </a:rPr>
              <a:t>GPS location changed</a:t>
            </a:r>
          </a:p>
          <a:p>
            <a:r>
              <a:rPr lang="en-US" sz="3200" dirty="0">
                <a:solidFill>
                  <a:schemeClr val="bg2">
                    <a:lumMod val="60000"/>
                    <a:lumOff val="40000"/>
                  </a:schemeClr>
                </a:solidFill>
              </a:rPr>
              <a:t>and more</a:t>
            </a:r>
            <a:r>
              <a:rPr lang="mr-IN" sz="3200" dirty="0">
                <a:solidFill>
                  <a:schemeClr val="bg2">
                    <a:lumMod val="60000"/>
                    <a:lumOff val="40000"/>
                  </a:schemeClr>
                </a:solidFill>
              </a:rPr>
              <a:t>…</a:t>
            </a:r>
            <a:endParaRPr lang="en-US" sz="3200" dirty="0">
              <a:solidFill>
                <a:schemeClr val="bg2">
                  <a:lumMod val="60000"/>
                  <a:lumOff val="40000"/>
                </a:schemeClr>
              </a:solidFill>
            </a:endParaRPr>
          </a:p>
        </p:txBody>
      </p:sp>
    </p:spTree>
    <p:extLst>
      <p:ext uri="{BB962C8B-B14F-4D97-AF65-F5344CB8AC3E}">
        <p14:creationId xmlns:p14="http://schemas.microsoft.com/office/powerpoint/2010/main" val="1580321746"/>
      </p:ext>
    </p:extLst>
  </p:cSld>
  <p:clrMapOvr>
    <a:masterClrMapping/>
  </p:clrMapOvr>
</p:sld>
</file>

<file path=ppt/theme/theme1.xml><?xml version="1.0" encoding="utf-8"?>
<a:theme xmlns:a="http://schemas.openxmlformats.org/drawingml/2006/main" name="DarkRedTop">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Tahoma"/>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arkRedTop" id="{ED291D7B-52D5-7F4D-8D0F-478BBECA120D}" vid="{49A1DCBC-0F56-6B46-960A-7A45F67CC71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DarkRedTop</Template>
  <TotalTime>3334</TotalTime>
  <Words>2298</Words>
  <Application>Microsoft Macintosh PowerPoint</Application>
  <PresentationFormat>On-screen Show (4:3)</PresentationFormat>
  <Paragraphs>480</Paragraphs>
  <Slides>62</Slides>
  <Notes>33</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62</vt:i4>
      </vt:variant>
    </vt:vector>
  </HeadingPairs>
  <TitlesOfParts>
    <vt:vector size="73" baseType="lpstr">
      <vt:lpstr>Andale Mono</vt:lpstr>
      <vt:lpstr>Arial</vt:lpstr>
      <vt:lpstr>Calibri</vt:lpstr>
      <vt:lpstr>Century Gothic</vt:lpstr>
      <vt:lpstr>Chalkboard</vt:lpstr>
      <vt:lpstr>Consolas</vt:lpstr>
      <vt:lpstr>Courier</vt:lpstr>
      <vt:lpstr>Menlo</vt:lpstr>
      <vt:lpstr>Tahoma</vt:lpstr>
      <vt:lpstr>Verdana</vt:lpstr>
      <vt:lpstr>DarkRedTop</vt:lpstr>
      <vt:lpstr>PowerPoint Presentation</vt:lpstr>
      <vt:lpstr>PowerPoint Presentation</vt:lpstr>
      <vt:lpstr>Learning Goals</vt:lpstr>
      <vt:lpstr>Plan for Today</vt:lpstr>
      <vt:lpstr>Plan for Today</vt:lpstr>
      <vt:lpstr>Events</vt:lpstr>
      <vt:lpstr>Events</vt:lpstr>
      <vt:lpstr>Events</vt:lpstr>
      <vt:lpstr>Events</vt:lpstr>
      <vt:lpstr>Events</vt:lpstr>
      <vt:lpstr>Events</vt:lpstr>
      <vt:lpstr>Events</vt:lpstr>
      <vt:lpstr>Example: ClickForDaisy</vt:lpstr>
      <vt:lpstr>addMouseListeners()</vt:lpstr>
      <vt:lpstr>MouseEvent Objects</vt:lpstr>
      <vt:lpstr>Example: ClickForDaisies</vt:lpstr>
      <vt:lpstr>Example: ClickForDaisies</vt:lpstr>
      <vt:lpstr>Example: ClickForDaisies</vt:lpstr>
      <vt:lpstr>Types of Mouse Events</vt:lpstr>
      <vt:lpstr>Plan for Today</vt:lpstr>
      <vt:lpstr>Coding Together: Doodler</vt:lpstr>
      <vt:lpstr>Doodler</vt:lpstr>
      <vt:lpstr>Doodler</vt:lpstr>
      <vt:lpstr>Doodler</vt:lpstr>
      <vt:lpstr>Doodler</vt:lpstr>
      <vt:lpstr>Doodler</vt:lpstr>
      <vt:lpstr>Recap: Events</vt:lpstr>
      <vt:lpstr>Revisiting Doodler</vt:lpstr>
      <vt:lpstr>Plan for Today</vt:lpstr>
      <vt:lpstr>Instance Variables</vt:lpstr>
      <vt:lpstr>Example: MouseTracker</vt:lpstr>
      <vt:lpstr>Plan for Today</vt:lpstr>
      <vt:lpstr>getElementAt</vt:lpstr>
      <vt:lpstr>getElementAt</vt:lpstr>
      <vt:lpstr>getElementAt</vt:lpstr>
      <vt:lpstr>Null</vt:lpstr>
      <vt:lpstr>Null</vt:lpstr>
      <vt:lpstr>Null</vt:lpstr>
      <vt:lpstr>Null</vt:lpstr>
      <vt:lpstr>Putting it all together</vt:lpstr>
      <vt:lpstr>Whack-A-Mole</vt:lpstr>
      <vt:lpstr>Whack-A-Mole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Recap</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Nick Troccoli</dc:creator>
  <cp:lastModifiedBy>Nick Troccoli</cp:lastModifiedBy>
  <cp:revision>224</cp:revision>
  <cp:lastPrinted>2017-07-19T08:29:59Z</cp:lastPrinted>
  <dcterms:created xsi:type="dcterms:W3CDTF">2017-04-27T05:20:22Z</dcterms:created>
  <dcterms:modified xsi:type="dcterms:W3CDTF">2019-07-15T09:02:23Z</dcterms:modified>
</cp:coreProperties>
</file>